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257" r:id="rId5"/>
    <p:sldId id="264" r:id="rId6"/>
    <p:sldId id="280" r:id="rId7"/>
    <p:sldId id="265" r:id="rId8"/>
    <p:sldId id="261" r:id="rId9"/>
    <p:sldId id="284" r:id="rId10"/>
    <p:sldId id="285" r:id="rId11"/>
    <p:sldId id="286" r:id="rId12"/>
    <p:sldId id="287" r:id="rId13"/>
    <p:sldId id="276" r:id="rId14"/>
    <p:sldId id="266" r:id="rId15"/>
    <p:sldId id="263" r:id="rId16"/>
    <p:sldId id="268" r:id="rId17"/>
    <p:sldId id="270" r:id="rId18"/>
    <p:sldId id="269" r:id="rId19"/>
    <p:sldId id="271" r:id="rId20"/>
    <p:sldId id="272" r:id="rId21"/>
    <p:sldId id="288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856"/>
    <a:srgbClr val="9F9D9B"/>
    <a:srgbClr val="7885B6"/>
    <a:srgbClr val="F45E69"/>
    <a:srgbClr val="F3535E"/>
    <a:srgbClr val="F56F79"/>
    <a:srgbClr val="F34F5B"/>
    <a:srgbClr val="5666A0"/>
    <a:srgbClr val="4F5E93"/>
    <a:srgbClr val="252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8" autoAdjust="0"/>
    <p:restoredTop sz="98882" autoAdjust="0"/>
  </p:normalViewPr>
  <p:slideViewPr>
    <p:cSldViewPr snapToGrid="0">
      <p:cViewPr varScale="1">
        <p:scale>
          <a:sx n="82" d="100"/>
          <a:sy n="82" d="100"/>
        </p:scale>
        <p:origin x="52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42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6B1F4-4473-4E42-931C-FB415B8F676D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6F29-9B70-4CC0-B085-9FE84466E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2019-07-08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&#54532;&#47532;&#49436;&#52824;&#54532;&#47196;&#51229;&#53944;_&#53580;&#51060;&#48660;&#47749;&#49464;&#49436;.xl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511" y="2685980"/>
            <a:ext cx="3789790" cy="913067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solidFill>
                  <a:srgbClr val="F1404B"/>
                </a:solidFill>
              </a:rPr>
              <a:t>F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reSearch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753" y="3918537"/>
            <a:ext cx="4307305" cy="1230982"/>
          </a:xfrm>
        </p:spPr>
        <p:txBody>
          <a:bodyPr/>
          <a:lstStyle/>
          <a:p>
            <a:r>
              <a:rPr lang="en-US" altLang="ko-KR" b="1" dirty="0"/>
              <a:t>2019.07.08</a:t>
            </a:r>
          </a:p>
          <a:p>
            <a:endParaRPr lang="en-US" altLang="ko-KR" b="1" dirty="0"/>
          </a:p>
          <a:p>
            <a:r>
              <a:rPr lang="en-US" altLang="ko-KR" sz="1200" b="1" dirty="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rgbClr val="66BB6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곽지훈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이재하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최운학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변정우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조성식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박동진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</a:t>
            </a:r>
          </a:p>
          <a:p>
            <a:endParaRPr lang="ko-KR" altLang="en-US" sz="1200" b="1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70D9FF9-5CBE-4534-A9A9-19A7797C09BC}"/>
              </a:ext>
            </a:extLst>
          </p:cNvPr>
          <p:cNvSpPr txBox="1">
            <a:spLocks/>
          </p:cNvSpPr>
          <p:nvPr/>
        </p:nvSpPr>
        <p:spPr>
          <a:xfrm>
            <a:off x="4686511" y="2386513"/>
            <a:ext cx="2967790" cy="32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Research Making Platform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43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0FAD82-589F-4FDA-A94B-630BF5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ko-KR" altLang="en-US" dirty="0"/>
              <a:t>스토리보드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4895F8-4AC5-4643-8798-D1E10BAFB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3640863" y="1907751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3640863" y="2495968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13640863" y="139566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13665054" y="466957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18549659" y="230893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13651496" y="198388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13658907" y="3382512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13094139" y="13512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43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3086190" y="647209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44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13086190" y="340903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13107697" y="212120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sp>
        <p:nvSpPr>
          <p:cNvPr id="47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13107697" y="297089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13083506" y="1843718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13107697" y="4147327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50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13101293" y="425872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51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13084848" y="267333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52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13086190" y="11621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53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13107697" y="38478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54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13083506" y="2290541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57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3083506" y="1496897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58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3094140" y="14885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59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3083506" y="1007964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13640863" y="1058063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13640863" y="54597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13662370" y="381988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13658907" y="253205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슬라이드 번호 개체 틀 4">
            <a:extLst>
              <a:ext uri="{FF2B5EF4-FFF2-40B4-BE49-F238E27FC236}">
                <a16:creationId xmlns:a16="http://schemas.microsoft.com/office/drawing/2014/main" id="{375783AA-AE15-403C-9E8F-53CE3246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r>
              <a:rPr lang="en-US" altLang="ko-KR" b="1" dirty="0"/>
              <a:t>8-2</a:t>
            </a:r>
            <a:endParaRPr lang="ko-KR" altLang="en-US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0D1CAEB-9F64-47E9-A543-8CA19C9C2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29781"/>
              </p:ext>
            </p:extLst>
          </p:nvPr>
        </p:nvGraphicFramePr>
        <p:xfrm>
          <a:off x="1383323" y="1213391"/>
          <a:ext cx="10726616" cy="1280160"/>
        </p:xfrm>
        <a:graphic>
          <a:graphicData uri="http://schemas.openxmlformats.org/drawingml/2006/table">
            <a:tbl>
              <a:tblPr/>
              <a:tblGrid>
                <a:gridCol w="1211246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3426405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1254894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268183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744569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407665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60661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35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43443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19.7.8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27C03135-2D3E-4EE6-BADD-F8D360B52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407922"/>
              </p:ext>
            </p:extLst>
          </p:nvPr>
        </p:nvGraphicFramePr>
        <p:xfrm>
          <a:off x="1388603" y="2486302"/>
          <a:ext cx="10721336" cy="3715206"/>
        </p:xfrm>
        <a:graphic>
          <a:graphicData uri="http://schemas.openxmlformats.org/drawingml/2006/table">
            <a:tbl>
              <a:tblPr/>
              <a:tblGrid>
                <a:gridCol w="8570161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151175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28882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34263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 가입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필수항목 체크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주거형태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차량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결혼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자녀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인풋타입 라디오방식 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관심항목 리스트 구성해서 체크박스로 선택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6456DAFF-B383-483E-B43F-112186E0B23C}"/>
              </a:ext>
            </a:extLst>
          </p:cNvPr>
          <p:cNvGrpSpPr/>
          <p:nvPr/>
        </p:nvGrpSpPr>
        <p:grpSpPr>
          <a:xfrm>
            <a:off x="1477107" y="2547436"/>
            <a:ext cx="8417169" cy="3548564"/>
            <a:chOff x="903420" y="1554479"/>
            <a:chExt cx="8299524" cy="50406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67E580D-CC58-4980-B496-44D0C597D323}"/>
                </a:ext>
              </a:extLst>
            </p:cNvPr>
            <p:cNvSpPr/>
            <p:nvPr/>
          </p:nvSpPr>
          <p:spPr>
            <a:xfrm>
              <a:off x="903420" y="1554479"/>
              <a:ext cx="8299524" cy="50406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09E00C-190D-4C3A-A722-525935D53EB1}"/>
                </a:ext>
              </a:extLst>
            </p:cNvPr>
            <p:cNvSpPr/>
            <p:nvPr/>
          </p:nvSpPr>
          <p:spPr>
            <a:xfrm>
              <a:off x="3909889" y="6262528"/>
              <a:ext cx="2794737" cy="229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확인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8E2D985-BF3D-4002-A371-88C86B4E7B16}"/>
                </a:ext>
              </a:extLst>
            </p:cNvPr>
            <p:cNvSpPr/>
            <p:nvPr/>
          </p:nvSpPr>
          <p:spPr>
            <a:xfrm>
              <a:off x="3974888" y="1718721"/>
              <a:ext cx="3649980" cy="224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13A703A-2BAA-4BA3-9861-6540A7001625}"/>
                </a:ext>
              </a:extLst>
            </p:cNvPr>
            <p:cNvSpPr/>
            <p:nvPr/>
          </p:nvSpPr>
          <p:spPr>
            <a:xfrm>
              <a:off x="2989057" y="1717553"/>
              <a:ext cx="985831" cy="22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이메일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4215B4F-CAF2-4644-8FE2-18E8D0610F49}"/>
                </a:ext>
              </a:extLst>
            </p:cNvPr>
            <p:cNvSpPr/>
            <p:nvPr/>
          </p:nvSpPr>
          <p:spPr>
            <a:xfrm>
              <a:off x="3974888" y="2036339"/>
              <a:ext cx="3649980" cy="2125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CF3B52-54EB-4002-9A85-E6F43FFECDDB}"/>
                </a:ext>
              </a:extLst>
            </p:cNvPr>
            <p:cNvSpPr/>
            <p:nvPr/>
          </p:nvSpPr>
          <p:spPr>
            <a:xfrm>
              <a:off x="2989057" y="2033035"/>
              <a:ext cx="985831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비밀번호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4C24FB5-4299-43CF-8353-2D5D2FFC08EF}"/>
                </a:ext>
              </a:extLst>
            </p:cNvPr>
            <p:cNvSpPr/>
            <p:nvPr/>
          </p:nvSpPr>
          <p:spPr>
            <a:xfrm>
              <a:off x="3974888" y="2346479"/>
              <a:ext cx="3649980" cy="2255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58F30-7885-4773-80D2-DA2B800AC9CC}"/>
                </a:ext>
              </a:extLst>
            </p:cNvPr>
            <p:cNvSpPr/>
            <p:nvPr/>
          </p:nvSpPr>
          <p:spPr>
            <a:xfrm>
              <a:off x="2989058" y="2345310"/>
              <a:ext cx="985830" cy="221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000000"/>
                  </a:solidFill>
                </a:rPr>
                <a:t>비밀번호 확인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EFA414-3AF5-4CD5-B887-038980B8D8AA}"/>
                </a:ext>
              </a:extLst>
            </p:cNvPr>
            <p:cNvSpPr/>
            <p:nvPr/>
          </p:nvSpPr>
          <p:spPr>
            <a:xfrm>
              <a:off x="3974888" y="2663700"/>
              <a:ext cx="3640984" cy="2127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65CFF0-B791-446B-BE0B-3095ADF8B4A1}"/>
                </a:ext>
              </a:extLst>
            </p:cNvPr>
            <p:cNvSpPr/>
            <p:nvPr/>
          </p:nvSpPr>
          <p:spPr>
            <a:xfrm>
              <a:off x="2989057" y="2664190"/>
              <a:ext cx="985831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이름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6DA8F28-054C-4CE9-A53C-A49D5F1F03A8}"/>
                </a:ext>
              </a:extLst>
            </p:cNvPr>
            <p:cNvSpPr/>
            <p:nvPr/>
          </p:nvSpPr>
          <p:spPr>
            <a:xfrm>
              <a:off x="3974887" y="2977238"/>
              <a:ext cx="3649979" cy="204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E858E5D-2527-4289-AC46-8E03543FBB17}"/>
                </a:ext>
              </a:extLst>
            </p:cNvPr>
            <p:cNvSpPr/>
            <p:nvPr/>
          </p:nvSpPr>
          <p:spPr>
            <a:xfrm>
              <a:off x="2989057" y="2976070"/>
              <a:ext cx="985831" cy="2056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시</a:t>
              </a:r>
              <a:r>
                <a:rPr lang="en-US" altLang="ko-KR" sz="1100" dirty="0">
                  <a:solidFill>
                    <a:srgbClr val="000000"/>
                  </a:solidFill>
                </a:rPr>
                <a:t>/</a:t>
              </a:r>
              <a:r>
                <a:rPr lang="ko-KR" altLang="en-US" sz="1100" dirty="0">
                  <a:solidFill>
                    <a:srgbClr val="000000"/>
                  </a:solidFill>
                </a:rPr>
                <a:t>도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AAFCA94-4E7A-431C-92BD-1B09FED755FF}"/>
                </a:ext>
              </a:extLst>
            </p:cNvPr>
            <p:cNvSpPr/>
            <p:nvPr/>
          </p:nvSpPr>
          <p:spPr>
            <a:xfrm>
              <a:off x="3974888" y="3286782"/>
              <a:ext cx="3649980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0BDF1A3-24B5-4734-96B8-2BB0D06EAC21}"/>
                </a:ext>
              </a:extLst>
            </p:cNvPr>
            <p:cNvSpPr/>
            <p:nvPr/>
          </p:nvSpPr>
          <p:spPr>
            <a:xfrm>
              <a:off x="2989057" y="3285614"/>
              <a:ext cx="985831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구</a:t>
              </a:r>
              <a:r>
                <a:rPr lang="en-US" altLang="ko-KR" sz="1100" dirty="0">
                  <a:solidFill>
                    <a:srgbClr val="000000"/>
                  </a:solidFill>
                </a:rPr>
                <a:t>/</a:t>
              </a:r>
              <a:r>
                <a:rPr lang="ko-KR" altLang="en-US" sz="1100" dirty="0">
                  <a:solidFill>
                    <a:srgbClr val="000000"/>
                  </a:solidFill>
                </a:rPr>
                <a:t>군</a:t>
              </a:r>
              <a:r>
                <a:rPr lang="en-US" altLang="ko-KR" sz="1100" dirty="0">
                  <a:solidFill>
                    <a:srgbClr val="000000"/>
                  </a:solidFill>
                </a:rPr>
                <a:t>/</a:t>
              </a:r>
              <a:r>
                <a:rPr lang="ko-KR" altLang="en-US" sz="1100" dirty="0">
                  <a:solidFill>
                    <a:srgbClr val="000000"/>
                  </a:solidFill>
                </a:rPr>
                <a:t>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1F327A4-198C-40B1-8E17-B58A5D893CA5}"/>
                </a:ext>
              </a:extLst>
            </p:cNvPr>
            <p:cNvSpPr/>
            <p:nvPr/>
          </p:nvSpPr>
          <p:spPr>
            <a:xfrm>
              <a:off x="3909889" y="3594212"/>
              <a:ext cx="908241" cy="2171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B107971-FDC0-48B8-8EED-6072E5A56F43}"/>
                </a:ext>
              </a:extLst>
            </p:cNvPr>
            <p:cNvSpPr/>
            <p:nvPr/>
          </p:nvSpPr>
          <p:spPr>
            <a:xfrm>
              <a:off x="2989057" y="3592823"/>
              <a:ext cx="985830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생년월일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C44F34E-BEF9-4B82-B2D3-43DCE03C66DB}"/>
                </a:ext>
              </a:extLst>
            </p:cNvPr>
            <p:cNvSpPr/>
            <p:nvPr/>
          </p:nvSpPr>
          <p:spPr>
            <a:xfrm>
              <a:off x="4818886" y="3598575"/>
              <a:ext cx="314054" cy="219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년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1B266C1-4723-4639-B107-11DE906E9679}"/>
                </a:ext>
              </a:extLst>
            </p:cNvPr>
            <p:cNvSpPr/>
            <p:nvPr/>
          </p:nvSpPr>
          <p:spPr>
            <a:xfrm>
              <a:off x="5132940" y="3597043"/>
              <a:ext cx="908241" cy="2113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2F0CAAF-0521-47E2-A11E-6B79BE22B09F}"/>
                </a:ext>
              </a:extLst>
            </p:cNvPr>
            <p:cNvSpPr/>
            <p:nvPr/>
          </p:nvSpPr>
          <p:spPr>
            <a:xfrm>
              <a:off x="6049015" y="3597043"/>
              <a:ext cx="314054" cy="221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월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1BAE71B-0E51-4883-BF2D-B36BA4A0CBA8}"/>
                </a:ext>
              </a:extLst>
            </p:cNvPr>
            <p:cNvSpPr/>
            <p:nvPr/>
          </p:nvSpPr>
          <p:spPr>
            <a:xfrm>
              <a:off x="6378549" y="3597042"/>
              <a:ext cx="908241" cy="2210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45C8F7-B7B4-4320-BD58-7B30EFD98FB9}"/>
                </a:ext>
              </a:extLst>
            </p:cNvPr>
            <p:cNvSpPr/>
            <p:nvPr/>
          </p:nvSpPr>
          <p:spPr>
            <a:xfrm>
              <a:off x="7299382" y="3591867"/>
              <a:ext cx="324428" cy="2210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일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1A6891A-46F5-4E96-B13B-1793C92E1990}"/>
                </a:ext>
              </a:extLst>
            </p:cNvPr>
            <p:cNvSpPr/>
            <p:nvPr/>
          </p:nvSpPr>
          <p:spPr>
            <a:xfrm>
              <a:off x="3974888" y="3897694"/>
              <a:ext cx="3649980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0E9365C-BC7C-4576-B4AE-32C29E3E183E}"/>
                </a:ext>
              </a:extLst>
            </p:cNvPr>
            <p:cNvSpPr/>
            <p:nvPr/>
          </p:nvSpPr>
          <p:spPr>
            <a:xfrm>
              <a:off x="2989057" y="3896526"/>
              <a:ext cx="985831" cy="214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전화번호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9EA4D9B-92C9-42E0-B7BA-1D9896E06388}"/>
                </a:ext>
              </a:extLst>
            </p:cNvPr>
            <p:cNvSpPr/>
            <p:nvPr/>
          </p:nvSpPr>
          <p:spPr>
            <a:xfrm>
              <a:off x="3974887" y="4215992"/>
              <a:ext cx="3649980" cy="11858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690CE90-0148-4F28-967B-F415F4276C3B}"/>
                </a:ext>
              </a:extLst>
            </p:cNvPr>
            <p:cNvSpPr/>
            <p:nvPr/>
          </p:nvSpPr>
          <p:spPr>
            <a:xfrm>
              <a:off x="2989056" y="4216205"/>
              <a:ext cx="985831" cy="1189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관심항목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8E388A6-5C5B-45AB-94F1-73AB60C51C0E}"/>
                </a:ext>
              </a:extLst>
            </p:cNvPr>
            <p:cNvGrpSpPr/>
            <p:nvPr/>
          </p:nvGrpSpPr>
          <p:grpSpPr>
            <a:xfrm>
              <a:off x="2989056" y="5518006"/>
              <a:ext cx="4626816" cy="257700"/>
              <a:chOff x="2569334" y="5459792"/>
              <a:chExt cx="5165586" cy="228544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98083FF-8D7F-4574-93A0-86F6C3AFF8B8}"/>
                  </a:ext>
                </a:extLst>
              </p:cNvPr>
              <p:cNvSpPr/>
              <p:nvPr/>
            </p:nvSpPr>
            <p:spPr>
              <a:xfrm>
                <a:off x="3555163" y="5463206"/>
                <a:ext cx="1528014" cy="221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AF62FB9-CCDF-4EF8-8577-D062738D5080}"/>
                  </a:ext>
                </a:extLst>
              </p:cNvPr>
              <p:cNvSpPr/>
              <p:nvPr/>
            </p:nvSpPr>
            <p:spPr>
              <a:xfrm>
                <a:off x="2569334" y="5465461"/>
                <a:ext cx="985829" cy="222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</a:rPr>
                  <a:t>주거형태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7753077-EEC4-4247-92F3-9B01E63A513C}"/>
                  </a:ext>
                </a:extLst>
              </p:cNvPr>
              <p:cNvSpPr/>
              <p:nvPr/>
            </p:nvSpPr>
            <p:spPr>
              <a:xfrm>
                <a:off x="6206906" y="5462092"/>
                <a:ext cx="1528014" cy="222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2F9A959-D987-475A-A047-D0EDED06A77B}"/>
                  </a:ext>
                </a:extLst>
              </p:cNvPr>
              <p:cNvSpPr/>
              <p:nvPr/>
            </p:nvSpPr>
            <p:spPr>
              <a:xfrm>
                <a:off x="5221077" y="5459792"/>
                <a:ext cx="985829" cy="222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</a:rPr>
                  <a:t>차량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F58AB3-D38A-414F-83B1-984173CF7280}"/>
                </a:ext>
              </a:extLst>
            </p:cNvPr>
            <p:cNvGrpSpPr/>
            <p:nvPr/>
          </p:nvGrpSpPr>
          <p:grpSpPr>
            <a:xfrm>
              <a:off x="2989056" y="5867646"/>
              <a:ext cx="4626816" cy="259125"/>
              <a:chOff x="2569334" y="5455323"/>
              <a:chExt cx="5165586" cy="22980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67CAC8E-90C7-4C5E-BB0B-EE54002DB15E}"/>
                  </a:ext>
                </a:extLst>
              </p:cNvPr>
              <p:cNvSpPr/>
              <p:nvPr/>
            </p:nvSpPr>
            <p:spPr>
              <a:xfrm>
                <a:off x="3555163" y="5455324"/>
                <a:ext cx="1528014" cy="2298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9FA9B1DA-5ECE-4D77-9B70-55E5C1A088FA}"/>
                  </a:ext>
                </a:extLst>
              </p:cNvPr>
              <p:cNvSpPr/>
              <p:nvPr/>
            </p:nvSpPr>
            <p:spPr>
              <a:xfrm>
                <a:off x="2569334" y="5455323"/>
                <a:ext cx="985829" cy="229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</a:rPr>
                  <a:t>결혼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51C9941-F5F6-47F6-BE55-D8304D3AE63F}"/>
                  </a:ext>
                </a:extLst>
              </p:cNvPr>
              <p:cNvSpPr/>
              <p:nvPr/>
            </p:nvSpPr>
            <p:spPr>
              <a:xfrm>
                <a:off x="6206906" y="5462092"/>
                <a:ext cx="1528014" cy="222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64CF994-2653-4852-88D2-E01C71EEB80F}"/>
                  </a:ext>
                </a:extLst>
              </p:cNvPr>
              <p:cNvSpPr/>
              <p:nvPr/>
            </p:nvSpPr>
            <p:spPr>
              <a:xfrm>
                <a:off x="5221077" y="5459792"/>
                <a:ext cx="985829" cy="2228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</a:rPr>
                  <a:t>자녀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082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0FAD82-589F-4FDA-A94B-630BF5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ko-KR" altLang="en-US" dirty="0"/>
              <a:t>스토리보드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4895F8-4AC5-4643-8798-D1E10BAFB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3640863" y="1907751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3640863" y="2495968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13640863" y="139566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13665054" y="466957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18549659" y="230893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13651496" y="198388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13658907" y="3382512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13094139" y="13512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43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3086190" y="647209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44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13086190" y="340903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13107697" y="212120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sp>
        <p:nvSpPr>
          <p:cNvPr id="47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13107697" y="297089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13083506" y="1843718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13107697" y="4147327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50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13101293" y="425872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51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13084848" y="267333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52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13086190" y="11621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53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13107697" y="38478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54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13083506" y="2290541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57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3083506" y="1496897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58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3094140" y="14885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59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3083506" y="1007964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13640863" y="1058063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13640863" y="54597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13662370" y="381988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13658907" y="253205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슬라이드 번호 개체 틀 4">
            <a:extLst>
              <a:ext uri="{FF2B5EF4-FFF2-40B4-BE49-F238E27FC236}">
                <a16:creationId xmlns:a16="http://schemas.microsoft.com/office/drawing/2014/main" id="{375783AA-AE15-403C-9E8F-53CE3246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r>
              <a:rPr lang="en-US" altLang="ko-KR" b="1" dirty="0"/>
              <a:t>8-3</a:t>
            </a:r>
            <a:endParaRPr lang="ko-KR" altLang="en-US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0D1CAEB-9F64-47E9-A543-8CA19C9C2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86759"/>
              </p:ext>
            </p:extLst>
          </p:nvPr>
        </p:nvGraphicFramePr>
        <p:xfrm>
          <a:off x="1383323" y="1213391"/>
          <a:ext cx="10726616" cy="1280160"/>
        </p:xfrm>
        <a:graphic>
          <a:graphicData uri="http://schemas.openxmlformats.org/drawingml/2006/table">
            <a:tbl>
              <a:tblPr/>
              <a:tblGrid>
                <a:gridCol w="1211246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3426405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1254894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268183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744569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407665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60661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35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43443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자유게시판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19.7.8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27C03135-2D3E-4EE6-BADD-F8D360B52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02117"/>
              </p:ext>
            </p:extLst>
          </p:nvPr>
        </p:nvGraphicFramePr>
        <p:xfrm>
          <a:off x="1388603" y="2486302"/>
          <a:ext cx="10721336" cy="3715206"/>
        </p:xfrm>
        <a:graphic>
          <a:graphicData uri="http://schemas.openxmlformats.org/drawingml/2006/table">
            <a:tbl>
              <a:tblPr/>
              <a:tblGrid>
                <a:gridCol w="8570161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151175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28882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34263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자유게시판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글쓰기 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글쓰기 페이지로 이동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글쓰기 버튼 활성화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회원만 글쓰기 가능하게 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권한부여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추천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반대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게시물 설정 반영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6A377A-9704-4E1D-8272-77FC40582CC6}"/>
              </a:ext>
            </a:extLst>
          </p:cNvPr>
          <p:cNvGrpSpPr/>
          <p:nvPr/>
        </p:nvGrpSpPr>
        <p:grpSpPr>
          <a:xfrm>
            <a:off x="1488830" y="2547436"/>
            <a:ext cx="8382001" cy="3560287"/>
            <a:chOff x="514350" y="1547902"/>
            <a:chExt cx="8961120" cy="50406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F2DA6C-2A17-4642-8576-1431BED5AFB4}"/>
                </a:ext>
              </a:extLst>
            </p:cNvPr>
            <p:cNvSpPr/>
            <p:nvPr/>
          </p:nvSpPr>
          <p:spPr>
            <a:xfrm>
              <a:off x="514350" y="1547902"/>
              <a:ext cx="8961120" cy="50406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25F7465-F4B7-4B83-AD9A-B0FE796A5135}"/>
                </a:ext>
              </a:extLst>
            </p:cNvPr>
            <p:cNvSpPr/>
            <p:nvPr/>
          </p:nvSpPr>
          <p:spPr>
            <a:xfrm>
              <a:off x="8151725" y="1736241"/>
              <a:ext cx="1236357" cy="333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글쓰기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BA98A4-A323-4157-9EF0-E16AAC8CC632}"/>
                </a:ext>
              </a:extLst>
            </p:cNvPr>
            <p:cNvSpPr/>
            <p:nvPr/>
          </p:nvSpPr>
          <p:spPr>
            <a:xfrm>
              <a:off x="697230" y="2225741"/>
              <a:ext cx="8690852" cy="42131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A48D7F-20B9-44D7-A0FB-EC84A926256B}"/>
                </a:ext>
              </a:extLst>
            </p:cNvPr>
            <p:cNvSpPr/>
            <p:nvPr/>
          </p:nvSpPr>
          <p:spPr>
            <a:xfrm>
              <a:off x="753611" y="2358626"/>
              <a:ext cx="675139" cy="271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번호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BAB5A6-5257-456B-AD1A-CBB0A7535BCF}"/>
                </a:ext>
              </a:extLst>
            </p:cNvPr>
            <p:cNvSpPr/>
            <p:nvPr/>
          </p:nvSpPr>
          <p:spPr>
            <a:xfrm>
              <a:off x="1510777" y="2353730"/>
              <a:ext cx="4135644" cy="2711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제목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2C063C7-6A64-456E-BC1C-15552F0E5041}"/>
                </a:ext>
              </a:extLst>
            </p:cNvPr>
            <p:cNvSpPr/>
            <p:nvPr/>
          </p:nvSpPr>
          <p:spPr>
            <a:xfrm>
              <a:off x="5730838" y="2358626"/>
              <a:ext cx="742951" cy="266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글쓴이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408FC3E-1459-426E-9F1E-BE5E28A7F63D}"/>
                </a:ext>
              </a:extLst>
            </p:cNvPr>
            <p:cNvSpPr/>
            <p:nvPr/>
          </p:nvSpPr>
          <p:spPr>
            <a:xfrm>
              <a:off x="6616168" y="2358626"/>
              <a:ext cx="742951" cy="266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등록일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508E33B-8295-4375-9640-6070F9477A6E}"/>
                </a:ext>
              </a:extLst>
            </p:cNvPr>
            <p:cNvSpPr/>
            <p:nvPr/>
          </p:nvSpPr>
          <p:spPr>
            <a:xfrm>
              <a:off x="7501498" y="2351897"/>
              <a:ext cx="742951" cy="266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조회수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E817F30-5859-4EAF-B521-F6A36EF1904B}"/>
                </a:ext>
              </a:extLst>
            </p:cNvPr>
            <p:cNvSpPr/>
            <p:nvPr/>
          </p:nvSpPr>
          <p:spPr>
            <a:xfrm>
              <a:off x="8386828" y="2358626"/>
              <a:ext cx="923515" cy="2594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추천</a:t>
              </a:r>
              <a:r>
                <a:rPr lang="en-US" altLang="ko-KR" sz="1100" dirty="0">
                  <a:solidFill>
                    <a:srgbClr val="000000"/>
                  </a:solidFill>
                </a:rPr>
                <a:t>/</a:t>
              </a:r>
              <a:r>
                <a:rPr lang="ko-KR" altLang="en-US" sz="1100" dirty="0">
                  <a:solidFill>
                    <a:srgbClr val="000000"/>
                  </a:solidFill>
                </a:rPr>
                <a:t>반대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67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0FAD82-589F-4FDA-A94B-630BF5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ko-KR" altLang="en-US" dirty="0"/>
              <a:t>스토리보드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4895F8-4AC5-4643-8798-D1E10BAFB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3640863" y="1907751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3640863" y="2495968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13640863" y="139566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13665054" y="466957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18549659" y="230893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13651496" y="198388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13658907" y="3382512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13094139" y="13512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43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3086190" y="647209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44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13086190" y="340903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13107697" y="212120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sp>
        <p:nvSpPr>
          <p:cNvPr id="47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13107697" y="297089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13083506" y="1843718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13107697" y="4147327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50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13101293" y="425872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51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13084848" y="267333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52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13086190" y="11621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53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13107697" y="38478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54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13083506" y="2290541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57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3083506" y="1496897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58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3094140" y="14885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59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3083506" y="1007964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13640863" y="1058063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13640863" y="54597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13662370" y="381988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13658907" y="253205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슬라이드 번호 개체 틀 4">
            <a:extLst>
              <a:ext uri="{FF2B5EF4-FFF2-40B4-BE49-F238E27FC236}">
                <a16:creationId xmlns:a16="http://schemas.microsoft.com/office/drawing/2014/main" id="{375783AA-AE15-403C-9E8F-53CE3246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r>
              <a:rPr lang="en-US" altLang="ko-KR" b="1" dirty="0"/>
              <a:t>8-4</a:t>
            </a:r>
            <a:endParaRPr lang="ko-KR" altLang="en-US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0D1CAEB-9F64-47E9-A543-8CA19C9C2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54220"/>
              </p:ext>
            </p:extLst>
          </p:nvPr>
        </p:nvGraphicFramePr>
        <p:xfrm>
          <a:off x="1383323" y="1213391"/>
          <a:ext cx="10726616" cy="1280160"/>
        </p:xfrm>
        <a:graphic>
          <a:graphicData uri="http://schemas.openxmlformats.org/drawingml/2006/table">
            <a:tbl>
              <a:tblPr/>
              <a:tblGrid>
                <a:gridCol w="1211246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3426405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1254894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268183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744569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407665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60661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35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43443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리서치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19.7.8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27C03135-2D3E-4EE6-BADD-F8D360B52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13185"/>
              </p:ext>
            </p:extLst>
          </p:nvPr>
        </p:nvGraphicFramePr>
        <p:xfrm>
          <a:off x="1388603" y="2486302"/>
          <a:ext cx="10721336" cy="3715206"/>
        </p:xfrm>
        <a:graphic>
          <a:graphicData uri="http://schemas.openxmlformats.org/drawingml/2006/table">
            <a:tbl>
              <a:tblPr/>
              <a:tblGrid>
                <a:gridCol w="8570161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151175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28882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34263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리서치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답변추가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버튼 클릭 시 답변 추가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질문추가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질문 추가 시 현재질문 하단에 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테이블 새로 생성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이미지 동영상 추가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질문에 이미지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영상 추가기능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36FD4A-9207-456F-9B0A-ACFAEF80F100}"/>
              </a:ext>
            </a:extLst>
          </p:cNvPr>
          <p:cNvGrpSpPr/>
          <p:nvPr/>
        </p:nvGrpSpPr>
        <p:grpSpPr>
          <a:xfrm>
            <a:off x="1523999" y="2571292"/>
            <a:ext cx="8311663" cy="3512985"/>
            <a:chOff x="1154815" y="1737510"/>
            <a:chExt cx="8149590" cy="454899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6D66184-9FBA-46FE-9048-657073102427}"/>
                </a:ext>
              </a:extLst>
            </p:cNvPr>
            <p:cNvSpPr/>
            <p:nvPr/>
          </p:nvSpPr>
          <p:spPr>
            <a:xfrm>
              <a:off x="1154815" y="1737510"/>
              <a:ext cx="8149590" cy="45489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9B8F56C-D207-4368-BA70-681B8F04A7BC}"/>
                </a:ext>
              </a:extLst>
            </p:cNvPr>
            <p:cNvSpPr/>
            <p:nvPr/>
          </p:nvSpPr>
          <p:spPr>
            <a:xfrm>
              <a:off x="2001406" y="2086425"/>
              <a:ext cx="993639" cy="3034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설문제목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FF57606-513F-4ADC-A037-FBA54CE5A5C3}"/>
                </a:ext>
              </a:extLst>
            </p:cNvPr>
            <p:cNvSpPr/>
            <p:nvPr/>
          </p:nvSpPr>
          <p:spPr>
            <a:xfrm>
              <a:off x="2001406" y="2481623"/>
              <a:ext cx="993639" cy="283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설문설명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C7790E-5096-4131-9F87-5C45F457DBA5}"/>
                </a:ext>
              </a:extLst>
            </p:cNvPr>
            <p:cNvSpPr/>
            <p:nvPr/>
          </p:nvSpPr>
          <p:spPr>
            <a:xfrm>
              <a:off x="8466294" y="4042857"/>
              <a:ext cx="668846" cy="6094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질문</a:t>
              </a:r>
              <a:endParaRPr lang="en-US" altLang="ko-KR" sz="1100" dirty="0">
                <a:solidFill>
                  <a:srgbClr val="000000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추가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8FE904-9585-4F97-BBD6-700A45AF1E25}"/>
                </a:ext>
              </a:extLst>
            </p:cNvPr>
            <p:cNvSpPr/>
            <p:nvPr/>
          </p:nvSpPr>
          <p:spPr>
            <a:xfrm>
              <a:off x="2001405" y="2902362"/>
              <a:ext cx="993640" cy="262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질문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E1E62DF-36CB-47E9-A640-517B65AEBD89}"/>
                </a:ext>
              </a:extLst>
            </p:cNvPr>
            <p:cNvSpPr/>
            <p:nvPr/>
          </p:nvSpPr>
          <p:spPr>
            <a:xfrm>
              <a:off x="2001405" y="3302540"/>
              <a:ext cx="993640" cy="262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답변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D28EF9E-E423-4D59-A5E9-747EA4DCFF44}"/>
                </a:ext>
              </a:extLst>
            </p:cNvPr>
            <p:cNvSpPr/>
            <p:nvPr/>
          </p:nvSpPr>
          <p:spPr>
            <a:xfrm>
              <a:off x="2995045" y="2086425"/>
              <a:ext cx="5372100" cy="3034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EDA0351-327F-49F2-A504-AD392F881205}"/>
                </a:ext>
              </a:extLst>
            </p:cNvPr>
            <p:cNvSpPr/>
            <p:nvPr/>
          </p:nvSpPr>
          <p:spPr>
            <a:xfrm>
              <a:off x="2995045" y="2481621"/>
              <a:ext cx="5372100" cy="2834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7D2468E-6B45-4F4E-BF02-445B98A23F28}"/>
                </a:ext>
              </a:extLst>
            </p:cNvPr>
            <p:cNvSpPr/>
            <p:nvPr/>
          </p:nvSpPr>
          <p:spPr>
            <a:xfrm>
              <a:off x="2995045" y="2902359"/>
              <a:ext cx="5372100" cy="262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49B4E2F-4EF9-4B1C-A710-23CF3148C452}"/>
                </a:ext>
              </a:extLst>
            </p:cNvPr>
            <p:cNvSpPr/>
            <p:nvPr/>
          </p:nvSpPr>
          <p:spPr>
            <a:xfrm>
              <a:off x="2995045" y="3302536"/>
              <a:ext cx="5372100" cy="2579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069854F-6264-40CB-896A-36A704140438}"/>
                </a:ext>
              </a:extLst>
            </p:cNvPr>
            <p:cNvSpPr/>
            <p:nvPr/>
          </p:nvSpPr>
          <p:spPr>
            <a:xfrm>
              <a:off x="2001405" y="3779967"/>
              <a:ext cx="993640" cy="262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답변추가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4F37166-1789-4A74-B68B-852803DEF7C7}"/>
                </a:ext>
              </a:extLst>
            </p:cNvPr>
            <p:cNvSpPr/>
            <p:nvPr/>
          </p:nvSpPr>
          <p:spPr>
            <a:xfrm>
              <a:off x="8466294" y="4728092"/>
              <a:ext cx="668847" cy="466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이미지추가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3D6B30A-46CB-4218-BB76-69934009A6F3}"/>
                </a:ext>
              </a:extLst>
            </p:cNvPr>
            <p:cNvSpPr/>
            <p:nvPr/>
          </p:nvSpPr>
          <p:spPr>
            <a:xfrm>
              <a:off x="8466294" y="5264558"/>
              <a:ext cx="668847" cy="612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동영상</a:t>
              </a:r>
              <a:endParaRPr lang="en-US" altLang="ko-KR" sz="1100" dirty="0">
                <a:solidFill>
                  <a:srgbClr val="000000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추가</a:t>
              </a:r>
              <a:endParaRPr lang="en-US" altLang="ko-KR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03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0FAD82-589F-4FDA-A94B-630BF567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Site Map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4895F8-4AC5-4643-8798-D1E10BAFB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623E6642-5DFC-4C43-8814-DEA97508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9</a:t>
            </a:r>
            <a:endParaRPr lang="ko-KR" altLang="en-US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3640863" y="1907751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3640863" y="2495968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13640863" y="139566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13665054" y="466957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18549659" y="230893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13651496" y="198388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13658907" y="3382512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64">
            <a:extLst>
              <a:ext uri="{FF2B5EF4-FFF2-40B4-BE49-F238E27FC236}">
                <a16:creationId xmlns:a16="http://schemas.microsoft.com/office/drawing/2014/main" id="{C020C241-740F-44C5-B923-475B42F31471}"/>
              </a:ext>
            </a:extLst>
          </p:cNvPr>
          <p:cNvSpPr/>
          <p:nvPr/>
        </p:nvSpPr>
        <p:spPr>
          <a:xfrm>
            <a:off x="6539024" y="1496896"/>
            <a:ext cx="1872000" cy="410400"/>
          </a:xfrm>
          <a:prstGeom prst="roundRect">
            <a:avLst/>
          </a:prstGeom>
          <a:solidFill>
            <a:srgbClr val="F45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cxnSp>
        <p:nvCxnSpPr>
          <p:cNvPr id="34" name="연결선: 꺾임 71">
            <a:extLst>
              <a:ext uri="{FF2B5EF4-FFF2-40B4-BE49-F238E27FC236}">
                <a16:creationId xmlns:a16="http://schemas.microsoft.com/office/drawing/2014/main" id="{FB6C2521-9E35-402E-851A-B9631DD7DD9A}"/>
              </a:ext>
            </a:extLst>
          </p:cNvPr>
          <p:cNvCxnSpPr>
            <a:cxnSpLocks/>
          </p:cNvCxnSpPr>
          <p:nvPr/>
        </p:nvCxnSpPr>
        <p:spPr>
          <a:xfrm flipV="1">
            <a:off x="4214954" y="1667983"/>
            <a:ext cx="2307160" cy="3316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74">
            <a:extLst>
              <a:ext uri="{FF2B5EF4-FFF2-40B4-BE49-F238E27FC236}">
                <a16:creationId xmlns:a16="http://schemas.microsoft.com/office/drawing/2014/main" id="{24175472-6BBA-4603-A69B-AEC9C2C64F18}"/>
              </a:ext>
            </a:extLst>
          </p:cNvPr>
          <p:cNvCxnSpPr>
            <a:cxnSpLocks/>
          </p:cNvCxnSpPr>
          <p:nvPr/>
        </p:nvCxnSpPr>
        <p:spPr>
          <a:xfrm>
            <a:off x="4214954" y="1989992"/>
            <a:ext cx="2307160" cy="3316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75">
            <a:extLst>
              <a:ext uri="{FF2B5EF4-FFF2-40B4-BE49-F238E27FC236}">
                <a16:creationId xmlns:a16="http://schemas.microsoft.com/office/drawing/2014/main" id="{8CFFF515-49AE-4A12-96E1-655D9124952F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 flipV="1">
            <a:off x="8411024" y="1392474"/>
            <a:ext cx="619770" cy="309622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79">
            <a:extLst>
              <a:ext uri="{FF2B5EF4-FFF2-40B4-BE49-F238E27FC236}">
                <a16:creationId xmlns:a16="http://schemas.microsoft.com/office/drawing/2014/main" id="{F2D3ACAA-CC09-4470-B525-67F409773B97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8411024" y="1702096"/>
            <a:ext cx="619770" cy="285862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80">
            <a:extLst>
              <a:ext uri="{FF2B5EF4-FFF2-40B4-BE49-F238E27FC236}">
                <a16:creationId xmlns:a16="http://schemas.microsoft.com/office/drawing/2014/main" id="{5475F94F-212C-4140-B43E-1DC2304AF60C}"/>
              </a:ext>
            </a:extLst>
          </p:cNvPr>
          <p:cNvSpPr/>
          <p:nvPr/>
        </p:nvSpPr>
        <p:spPr>
          <a:xfrm>
            <a:off x="9030794" y="1187274"/>
            <a:ext cx="1872000" cy="410400"/>
          </a:xfrm>
          <a:prstGeom prst="roundRect">
            <a:avLst/>
          </a:prstGeom>
          <a:solidFill>
            <a:srgbClr val="F5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로그인</a:t>
            </a:r>
          </a:p>
        </p:txBody>
      </p:sp>
      <p:sp>
        <p:nvSpPr>
          <p:cNvPr id="39" name="사각형: 둥근 모서리 81">
            <a:extLst>
              <a:ext uri="{FF2B5EF4-FFF2-40B4-BE49-F238E27FC236}">
                <a16:creationId xmlns:a16="http://schemas.microsoft.com/office/drawing/2014/main" id="{F8793C01-07F9-4C7E-8483-DF7A6DD6F45D}"/>
              </a:ext>
            </a:extLst>
          </p:cNvPr>
          <p:cNvSpPr/>
          <p:nvPr/>
        </p:nvSpPr>
        <p:spPr>
          <a:xfrm>
            <a:off x="9030794" y="1782758"/>
            <a:ext cx="1872000" cy="410400"/>
          </a:xfrm>
          <a:prstGeom prst="roundRect">
            <a:avLst/>
          </a:prstGeom>
          <a:solidFill>
            <a:srgbClr val="F5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로그인</a:t>
            </a:r>
          </a:p>
        </p:txBody>
      </p:sp>
      <p:sp>
        <p:nvSpPr>
          <p:cNvPr id="42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13094139" y="13512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43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3086190" y="647209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44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13086190" y="340903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13107697" y="212120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cxnSp>
        <p:nvCxnSpPr>
          <p:cNvPr id="46" name="연결선: 꺾임 101">
            <a:extLst>
              <a:ext uri="{FF2B5EF4-FFF2-40B4-BE49-F238E27FC236}">
                <a16:creationId xmlns:a16="http://schemas.microsoft.com/office/drawing/2014/main" id="{8302A61D-27F3-4C47-9CD7-3D035AD8C87A}"/>
              </a:ext>
            </a:extLst>
          </p:cNvPr>
          <p:cNvCxnSpPr>
            <a:cxnSpLocks/>
            <a:stCxn id="75" idx="2"/>
            <a:endCxn id="81" idx="1"/>
          </p:cNvCxnSpPr>
          <p:nvPr/>
        </p:nvCxnSpPr>
        <p:spPr>
          <a:xfrm rot="16200000" flipH="1">
            <a:off x="1448673" y="4143175"/>
            <a:ext cx="4084884" cy="421541"/>
          </a:xfrm>
          <a:prstGeom prst="bentConnector2">
            <a:avLst/>
          </a:prstGeom>
          <a:ln w="25400">
            <a:solidFill>
              <a:schemeClr val="bg1">
                <a:lumMod val="75000"/>
              </a:schemeClr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13107697" y="297089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13083506" y="1843718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13107697" y="4147327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50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13101293" y="425872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51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13084848" y="267333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52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13086190" y="11621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53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13107697" y="38478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54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13083506" y="2290541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57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3083506" y="1496897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58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3094140" y="14885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59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3083506" y="1007964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13640863" y="1058063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13640863" y="54597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13662370" y="381988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13658907" y="253205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698457" y="4107279"/>
            <a:ext cx="1878187" cy="410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</a:t>
            </a:r>
          </a:p>
        </p:txBody>
      </p:sp>
      <p:sp>
        <p:nvSpPr>
          <p:cNvPr id="81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701886" y="6190961"/>
            <a:ext cx="1871328" cy="41085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</a:p>
        </p:txBody>
      </p:sp>
      <p:sp>
        <p:nvSpPr>
          <p:cNvPr id="71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701886" y="2688354"/>
            <a:ext cx="1871328" cy="410854"/>
          </a:xfrm>
          <a:prstGeom prst="round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리서치</a:t>
            </a:r>
          </a:p>
        </p:txBody>
      </p:sp>
      <p:sp>
        <p:nvSpPr>
          <p:cNvPr id="75" name="사각형: 둥근 모서리 3">
            <a:extLst>
              <a:ext uri="{FF2B5EF4-FFF2-40B4-BE49-F238E27FC236}">
                <a16:creationId xmlns:a16="http://schemas.microsoft.com/office/drawing/2014/main" id="{3AB8D70E-66CF-45E0-9E5D-452DEDB52438}"/>
              </a:ext>
            </a:extLst>
          </p:cNvPr>
          <p:cNvSpPr/>
          <p:nvPr/>
        </p:nvSpPr>
        <p:spPr>
          <a:xfrm>
            <a:off x="2345735" y="1726714"/>
            <a:ext cx="1869219" cy="584790"/>
          </a:xfrm>
          <a:prstGeom prst="round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</a:p>
        </p:txBody>
      </p:sp>
      <p:sp>
        <p:nvSpPr>
          <p:cNvPr id="76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701886" y="3375065"/>
            <a:ext cx="1871328" cy="410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 게시판</a:t>
            </a:r>
          </a:p>
        </p:txBody>
      </p: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284607" y="3580492"/>
            <a:ext cx="417279" cy="0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3273529" y="2890974"/>
            <a:ext cx="428357" cy="2807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701886" y="4808979"/>
            <a:ext cx="1871328" cy="410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게시판</a:t>
            </a: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3275320" y="4305875"/>
            <a:ext cx="423137" cy="6831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  <a:endCxn id="213" idx="1"/>
          </p:cNvCxnSpPr>
          <p:nvPr/>
        </p:nvCxnSpPr>
        <p:spPr>
          <a:xfrm>
            <a:off x="3275319" y="5014406"/>
            <a:ext cx="426567" cy="0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2688354"/>
            <a:ext cx="1871328" cy="410854"/>
          </a:xfrm>
          <a:prstGeom prst="roundRect">
            <a:avLst/>
          </a:prstGeom>
          <a:solidFill>
            <a:srgbClr val="F45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</a:p>
        </p:txBody>
      </p:sp>
      <p:sp>
        <p:nvSpPr>
          <p:cNvPr id="218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2688354"/>
            <a:ext cx="1871328" cy="410854"/>
          </a:xfrm>
          <a:prstGeom prst="roundRect">
            <a:avLst/>
          </a:prstGeom>
          <a:solidFill>
            <a:srgbClr val="F56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</a:t>
            </a:r>
          </a:p>
        </p:txBody>
      </p:sp>
      <p:sp>
        <p:nvSpPr>
          <p:cNvPr id="219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3375065"/>
            <a:ext cx="1871328" cy="410854"/>
          </a:xfrm>
          <a:prstGeom prst="roundRect">
            <a:avLst/>
          </a:prstGeom>
          <a:solidFill>
            <a:srgbClr val="56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 리스트</a:t>
            </a:r>
          </a:p>
        </p:txBody>
      </p:sp>
      <p:sp>
        <p:nvSpPr>
          <p:cNvPr id="220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3375065"/>
            <a:ext cx="1871328" cy="410854"/>
          </a:xfrm>
          <a:prstGeom prst="roundRect">
            <a:avLst/>
          </a:prstGeom>
          <a:solidFill>
            <a:srgbClr val="78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파일</a:t>
            </a:r>
          </a:p>
        </p:txBody>
      </p:sp>
      <p:sp>
        <p:nvSpPr>
          <p:cNvPr id="221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4107279"/>
            <a:ext cx="1871328" cy="410854"/>
          </a:xfrm>
          <a:prstGeom prst="roundRect">
            <a:avLst/>
          </a:prstGeom>
          <a:solidFill>
            <a:srgbClr val="56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 정보</a:t>
            </a:r>
          </a:p>
        </p:txBody>
      </p:sp>
      <p:sp>
        <p:nvSpPr>
          <p:cNvPr id="222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4107279"/>
            <a:ext cx="1871328" cy="410854"/>
          </a:xfrm>
          <a:prstGeom prst="roundRect">
            <a:avLst/>
          </a:prstGeom>
          <a:solidFill>
            <a:srgbClr val="78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</a:t>
            </a:r>
          </a:p>
        </p:txBody>
      </p:sp>
      <p:sp>
        <p:nvSpPr>
          <p:cNvPr id="223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4808979"/>
            <a:ext cx="1871328" cy="410854"/>
          </a:xfrm>
          <a:prstGeom prst="roundRect">
            <a:avLst/>
          </a:prstGeom>
          <a:solidFill>
            <a:srgbClr val="56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유형</a:t>
            </a:r>
          </a:p>
        </p:txBody>
      </p:sp>
      <p:sp>
        <p:nvSpPr>
          <p:cNvPr id="224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4808979"/>
            <a:ext cx="1871328" cy="410854"/>
          </a:xfrm>
          <a:prstGeom prst="roundRect">
            <a:avLst/>
          </a:prstGeom>
          <a:solidFill>
            <a:srgbClr val="78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결과</a:t>
            </a:r>
          </a:p>
        </p:txBody>
      </p:sp>
      <p:sp>
        <p:nvSpPr>
          <p:cNvPr id="225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5486007"/>
            <a:ext cx="1871328" cy="410854"/>
          </a:xfrm>
          <a:prstGeom prst="roundRect">
            <a:avLst/>
          </a:prstGeom>
          <a:solidFill>
            <a:srgbClr val="566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선호 카테고리</a:t>
            </a:r>
          </a:p>
        </p:txBody>
      </p:sp>
      <p:sp>
        <p:nvSpPr>
          <p:cNvPr id="226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5481720"/>
            <a:ext cx="1871328" cy="410854"/>
          </a:xfrm>
          <a:prstGeom prst="roundRect">
            <a:avLst/>
          </a:prstGeom>
          <a:solidFill>
            <a:srgbClr val="78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수정</a:t>
            </a:r>
          </a:p>
        </p:txBody>
      </p:sp>
      <p:sp>
        <p:nvSpPr>
          <p:cNvPr id="227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3701886" y="5497640"/>
            <a:ext cx="1871328" cy="410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</a:p>
        </p:txBody>
      </p:sp>
      <p:sp>
        <p:nvSpPr>
          <p:cNvPr id="230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5796961" y="6190961"/>
            <a:ext cx="1871328" cy="410854"/>
          </a:xfrm>
          <a:prstGeom prst="roundRect">
            <a:avLst/>
          </a:prstGeom>
          <a:solidFill>
            <a:srgbClr val="5A5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리스트</a:t>
            </a:r>
          </a:p>
        </p:txBody>
      </p:sp>
      <p:sp>
        <p:nvSpPr>
          <p:cNvPr id="231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7903611" y="6190961"/>
            <a:ext cx="1871328" cy="410854"/>
          </a:xfrm>
          <a:prstGeom prst="roundRect">
            <a:avLst/>
          </a:prstGeom>
          <a:solidFill>
            <a:srgbClr val="9F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관리</a:t>
            </a: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32000790-8C23-4699-ABDA-5E1FD8E12940}"/>
              </a:ext>
            </a:extLst>
          </p:cNvPr>
          <p:cNvCxnSpPr>
            <a:cxnSpLocks/>
            <a:endCxn id="227" idx="1"/>
          </p:cNvCxnSpPr>
          <p:nvPr/>
        </p:nvCxnSpPr>
        <p:spPr>
          <a:xfrm>
            <a:off x="3275318" y="5687147"/>
            <a:ext cx="426568" cy="15920"/>
          </a:xfrm>
          <a:prstGeom prst="straightConnector1">
            <a:avLst/>
          </a:prstGeom>
          <a:ln w="25400" cap="rnd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71" idx="3"/>
            <a:endCxn id="217" idx="1"/>
          </p:cNvCxnSpPr>
          <p:nvPr/>
        </p:nvCxnSpPr>
        <p:spPr>
          <a:xfrm>
            <a:off x="5573214" y="2893781"/>
            <a:ext cx="22374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17" idx="3"/>
            <a:endCxn id="218" idx="1"/>
          </p:cNvCxnSpPr>
          <p:nvPr/>
        </p:nvCxnSpPr>
        <p:spPr>
          <a:xfrm>
            <a:off x="7668289" y="2893781"/>
            <a:ext cx="2353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76" idx="3"/>
            <a:endCxn id="219" idx="1"/>
          </p:cNvCxnSpPr>
          <p:nvPr/>
        </p:nvCxnSpPr>
        <p:spPr>
          <a:xfrm>
            <a:off x="5573214" y="3580492"/>
            <a:ext cx="22374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19" idx="3"/>
            <a:endCxn id="220" idx="1"/>
          </p:cNvCxnSpPr>
          <p:nvPr/>
        </p:nvCxnSpPr>
        <p:spPr>
          <a:xfrm>
            <a:off x="7668289" y="3580492"/>
            <a:ext cx="2353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77" idx="3"/>
            <a:endCxn id="221" idx="1"/>
          </p:cNvCxnSpPr>
          <p:nvPr/>
        </p:nvCxnSpPr>
        <p:spPr>
          <a:xfrm>
            <a:off x="5576644" y="4312706"/>
            <a:ext cx="2203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21" idx="3"/>
            <a:endCxn id="222" idx="1"/>
          </p:cNvCxnSpPr>
          <p:nvPr/>
        </p:nvCxnSpPr>
        <p:spPr>
          <a:xfrm>
            <a:off x="7668289" y="4312706"/>
            <a:ext cx="2353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13" idx="3"/>
            <a:endCxn id="223" idx="1"/>
          </p:cNvCxnSpPr>
          <p:nvPr/>
        </p:nvCxnSpPr>
        <p:spPr>
          <a:xfrm>
            <a:off x="5573214" y="5014406"/>
            <a:ext cx="22374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23" idx="3"/>
            <a:endCxn id="224" idx="1"/>
          </p:cNvCxnSpPr>
          <p:nvPr/>
        </p:nvCxnSpPr>
        <p:spPr>
          <a:xfrm>
            <a:off x="7668289" y="5014406"/>
            <a:ext cx="2353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27" idx="3"/>
            <a:endCxn id="225" idx="1"/>
          </p:cNvCxnSpPr>
          <p:nvPr/>
        </p:nvCxnSpPr>
        <p:spPr>
          <a:xfrm flipV="1">
            <a:off x="5573214" y="5691434"/>
            <a:ext cx="223747" cy="11633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25" idx="3"/>
            <a:endCxn id="226" idx="1"/>
          </p:cNvCxnSpPr>
          <p:nvPr/>
        </p:nvCxnSpPr>
        <p:spPr>
          <a:xfrm flipV="1">
            <a:off x="7668289" y="5687147"/>
            <a:ext cx="235322" cy="4287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화살표 연결선 275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81" idx="3"/>
            <a:endCxn id="230" idx="1"/>
          </p:cNvCxnSpPr>
          <p:nvPr/>
        </p:nvCxnSpPr>
        <p:spPr>
          <a:xfrm>
            <a:off x="5573214" y="6396388"/>
            <a:ext cx="22374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>
            <a:stCxn id="230" idx="3"/>
            <a:endCxn id="231" idx="1"/>
          </p:cNvCxnSpPr>
          <p:nvPr/>
        </p:nvCxnSpPr>
        <p:spPr>
          <a:xfrm>
            <a:off x="7668289" y="6396388"/>
            <a:ext cx="2353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91">
            <a:extLst>
              <a:ext uri="{FF2B5EF4-FFF2-40B4-BE49-F238E27FC236}">
                <a16:creationId xmlns:a16="http://schemas.microsoft.com/office/drawing/2014/main" id="{5A4CEA3B-7A43-4875-A30F-F5D45BF381BE}"/>
              </a:ext>
            </a:extLst>
          </p:cNvPr>
          <p:cNvSpPr/>
          <p:nvPr/>
        </p:nvSpPr>
        <p:spPr>
          <a:xfrm>
            <a:off x="6539024" y="2116200"/>
            <a:ext cx="1871328" cy="410854"/>
          </a:xfrm>
          <a:prstGeom prst="roundRect">
            <a:avLst/>
          </a:prstGeom>
          <a:solidFill>
            <a:srgbClr val="F45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53426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사용기술</a:t>
            </a:r>
            <a:r>
              <a:rPr lang="en-US" altLang="ko-KR" dirty="0"/>
              <a:t>(</a:t>
            </a:r>
            <a:r>
              <a:rPr lang="ko-KR" altLang="en-US" dirty="0"/>
              <a:t>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기술 </a:t>
            </a:r>
            <a:r>
              <a:rPr lang="ko-KR" altLang="en-US" dirty="0" err="1"/>
              <a:t>예상안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19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38A9C9D-8650-49BC-9C3F-4E402D5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활용 기술 </a:t>
            </a:r>
            <a:r>
              <a:rPr lang="ko-KR" altLang="en-US" dirty="0" err="1"/>
              <a:t>예상안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56EF84-BF1B-4F31-8A96-6CF6DB715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EC6C-4B6D-4CA4-A11B-BFB3744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11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1833E2-0C57-439E-968C-F6E485B78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83"/>
          <a:stretch/>
        </p:blipFill>
        <p:spPr>
          <a:xfrm>
            <a:off x="1059965" y="1772947"/>
            <a:ext cx="864000" cy="73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D2FC86-EB92-4DC7-9223-EBFD11F9B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19"/>
          <a:stretch/>
        </p:blipFill>
        <p:spPr>
          <a:xfrm>
            <a:off x="1073311" y="2931644"/>
            <a:ext cx="864000" cy="739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ED8A94-0D91-40C6-A25C-3C7DCD344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883"/>
          <a:stretch/>
        </p:blipFill>
        <p:spPr>
          <a:xfrm>
            <a:off x="1059965" y="5449077"/>
            <a:ext cx="864000" cy="73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B5B36F-75B6-4366-BE49-DB78234AA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" t="-1463" r="-567" b="13339"/>
          <a:stretch/>
        </p:blipFill>
        <p:spPr>
          <a:xfrm>
            <a:off x="1059965" y="4127627"/>
            <a:ext cx="864000" cy="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19BBE1-3AB1-4C22-8EA8-245D897F73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182"/>
          <a:stretch/>
        </p:blipFill>
        <p:spPr>
          <a:xfrm>
            <a:off x="6905040" y="1783583"/>
            <a:ext cx="864000" cy="741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DE43F2-2AC7-4273-A8F6-996AB89DD0E8}"/>
              </a:ext>
            </a:extLst>
          </p:cNvPr>
          <p:cNvSpPr txBox="1"/>
          <p:nvPr/>
        </p:nvSpPr>
        <p:spPr>
          <a:xfrm>
            <a:off x="800961" y="2494895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CE2B1-D367-48EB-9977-D91236A8DA8E}"/>
              </a:ext>
            </a:extLst>
          </p:cNvPr>
          <p:cNvSpPr txBox="1"/>
          <p:nvPr/>
        </p:nvSpPr>
        <p:spPr>
          <a:xfrm>
            <a:off x="6696363" y="2496878"/>
            <a:ext cx="126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104DE-C53E-4922-BF73-7346537CECD9}"/>
              </a:ext>
            </a:extLst>
          </p:cNvPr>
          <p:cNvSpPr txBox="1"/>
          <p:nvPr/>
        </p:nvSpPr>
        <p:spPr>
          <a:xfrm>
            <a:off x="807617" y="3643191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43DC3-17F3-40AA-8C8D-3A2F0C083CA6}"/>
              </a:ext>
            </a:extLst>
          </p:cNvPr>
          <p:cNvSpPr txBox="1"/>
          <p:nvPr/>
        </p:nvSpPr>
        <p:spPr>
          <a:xfrm>
            <a:off x="756230" y="4881775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005F8-CBD9-4300-886E-52B42AEF6A1D}"/>
              </a:ext>
            </a:extLst>
          </p:cNvPr>
          <p:cNvSpPr txBox="1"/>
          <p:nvPr/>
        </p:nvSpPr>
        <p:spPr>
          <a:xfrm>
            <a:off x="758942" y="6153528"/>
            <a:ext cx="147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273D2-0B29-4D97-9B52-6B044CB1CCBC}"/>
              </a:ext>
            </a:extLst>
          </p:cNvPr>
          <p:cNvSpPr txBox="1"/>
          <p:nvPr/>
        </p:nvSpPr>
        <p:spPr>
          <a:xfrm>
            <a:off x="6556378" y="6141745"/>
            <a:ext cx="16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Library</a:t>
            </a:r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0694A-BFF9-4FBC-B470-1237E670AA36}"/>
              </a:ext>
            </a:extLst>
          </p:cNvPr>
          <p:cNvSpPr txBox="1"/>
          <p:nvPr/>
        </p:nvSpPr>
        <p:spPr>
          <a:xfrm>
            <a:off x="2466405" y="2513110"/>
            <a:ext cx="214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 Tomcat 9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3D8919-CDF7-4DC4-BE8F-4444C178A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33" t="7721" r="12139" b="36744"/>
          <a:stretch/>
        </p:blipFill>
        <p:spPr>
          <a:xfrm>
            <a:off x="2912375" y="1783583"/>
            <a:ext cx="900000" cy="660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BABFD2-FFAD-407E-9C08-142339BE7945}"/>
              </a:ext>
            </a:extLst>
          </p:cNvPr>
          <p:cNvSpPr txBox="1"/>
          <p:nvPr/>
        </p:nvSpPr>
        <p:spPr>
          <a:xfrm>
            <a:off x="8158724" y="2507547"/>
            <a:ext cx="241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 Database 11g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64F0EF-47DA-44C1-9932-DEF52EA88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2660" y="4148570"/>
            <a:ext cx="753157" cy="75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0B14D1-C226-4BCB-8D84-797627177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232" y="3003899"/>
            <a:ext cx="647555" cy="647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래픽 52">
            <a:extLst>
              <a:ext uri="{FF2B5EF4-FFF2-40B4-BE49-F238E27FC236}">
                <a16:creationId xmlns:a16="http://schemas.microsoft.com/office/drawing/2014/main" id="{BBA317AF-C70B-4BC0-9E55-4DBB844A41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5857" t="11787" r="3736" b="16348"/>
          <a:stretch/>
        </p:blipFill>
        <p:spPr>
          <a:xfrm>
            <a:off x="3616566" y="2959889"/>
            <a:ext cx="533571" cy="733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33F108-D15E-4809-B56A-EBB863872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193" r="22635"/>
          <a:stretch/>
        </p:blipFill>
        <p:spPr>
          <a:xfrm>
            <a:off x="4630897" y="2959892"/>
            <a:ext cx="560909" cy="720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1223BF-FE4E-4119-98D7-006D81D40A06}"/>
              </a:ext>
            </a:extLst>
          </p:cNvPr>
          <p:cNvSpPr txBox="1"/>
          <p:nvPr/>
        </p:nvSpPr>
        <p:spPr>
          <a:xfrm>
            <a:off x="2344479" y="4892388"/>
            <a:ext cx="222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 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8CCF3-4673-4ECA-A331-77DBCBFC0E5B}"/>
              </a:ext>
            </a:extLst>
          </p:cNvPr>
          <p:cNvSpPr txBox="1"/>
          <p:nvPr/>
        </p:nvSpPr>
        <p:spPr>
          <a:xfrm>
            <a:off x="4655514" y="4880784"/>
            <a:ext cx="166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D7E6C1-7CDD-41DA-B5A0-834DA882A264}"/>
              </a:ext>
            </a:extLst>
          </p:cNvPr>
          <p:cNvSpPr txBox="1"/>
          <p:nvPr/>
        </p:nvSpPr>
        <p:spPr>
          <a:xfrm>
            <a:off x="2466405" y="3651871"/>
            <a:ext cx="9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2079D5-F15F-4C82-ABE7-9B6897DBEB78}"/>
              </a:ext>
            </a:extLst>
          </p:cNvPr>
          <p:cNvSpPr txBox="1"/>
          <p:nvPr/>
        </p:nvSpPr>
        <p:spPr>
          <a:xfrm>
            <a:off x="3452158" y="3651871"/>
            <a:ext cx="9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471386-4455-4437-8EF2-5815FC4C90A0}"/>
              </a:ext>
            </a:extLst>
          </p:cNvPr>
          <p:cNvSpPr txBox="1"/>
          <p:nvPr/>
        </p:nvSpPr>
        <p:spPr>
          <a:xfrm>
            <a:off x="4298219" y="3651871"/>
            <a:ext cx="120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E84389-9970-41DB-AB13-C55829E07F82}"/>
              </a:ext>
            </a:extLst>
          </p:cNvPr>
          <p:cNvSpPr txBox="1"/>
          <p:nvPr/>
        </p:nvSpPr>
        <p:spPr>
          <a:xfrm>
            <a:off x="6437445" y="4880784"/>
            <a:ext cx="1163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MyBatis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644D554-D8E7-4B56-B0F9-22C3EA9957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40" r="6649" b="14157"/>
          <a:stretch/>
        </p:blipFill>
        <p:spPr>
          <a:xfrm>
            <a:off x="7019428" y="5449077"/>
            <a:ext cx="720000" cy="70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3F09E8-43C3-49A7-B7A9-029C602EEC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2926" y="2938042"/>
            <a:ext cx="768647" cy="768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0B3751E-CAA0-4AFC-BA88-7A3F49EEB165}"/>
              </a:ext>
            </a:extLst>
          </p:cNvPr>
          <p:cNvSpPr txBox="1"/>
          <p:nvPr/>
        </p:nvSpPr>
        <p:spPr>
          <a:xfrm>
            <a:off x="5500249" y="3651871"/>
            <a:ext cx="1395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jQuery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3.3.1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632FFA-5934-46AB-8E41-86659B49F4F6}"/>
              </a:ext>
            </a:extLst>
          </p:cNvPr>
          <p:cNvSpPr txBox="1"/>
          <p:nvPr/>
        </p:nvSpPr>
        <p:spPr>
          <a:xfrm>
            <a:off x="6880369" y="3651871"/>
            <a:ext cx="169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 4.2.1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7CBCF7-90CE-433D-BDAF-6704D2D52B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9442" y="5427042"/>
            <a:ext cx="664037" cy="73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74AF9F-7870-40E1-A1B3-69AD0CE4C626}"/>
              </a:ext>
            </a:extLst>
          </p:cNvPr>
          <p:cNvSpPr txBox="1"/>
          <p:nvPr/>
        </p:nvSpPr>
        <p:spPr>
          <a:xfrm>
            <a:off x="2466825" y="6151256"/>
            <a:ext cx="3022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Eclipse ( Spring Tool Suite 3 )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2D97604-7E50-4DA9-B1FC-D27377E5F0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79293" y="2995345"/>
            <a:ext cx="1379953" cy="662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A1B7692-7AB1-4913-BBCE-694A25CA7604}"/>
              </a:ext>
            </a:extLst>
          </p:cNvPr>
          <p:cNvSpPr txBox="1"/>
          <p:nvPr/>
        </p:nvSpPr>
        <p:spPr>
          <a:xfrm>
            <a:off x="8509733" y="3651871"/>
            <a:ext cx="169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0F740E-7FBA-4D1A-8CEA-0817EE48205C}"/>
              </a:ext>
            </a:extLst>
          </p:cNvPr>
          <p:cNvSpPr txBox="1"/>
          <p:nvPr/>
        </p:nvSpPr>
        <p:spPr>
          <a:xfrm>
            <a:off x="8024101" y="6180618"/>
            <a:ext cx="193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APIs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6BE180-E066-4B80-B8A2-368E00668681}"/>
              </a:ext>
            </a:extLst>
          </p:cNvPr>
          <p:cNvCxnSpPr>
            <a:cxnSpLocks/>
          </p:cNvCxnSpPr>
          <p:nvPr/>
        </p:nvCxnSpPr>
        <p:spPr>
          <a:xfrm>
            <a:off x="756230" y="2877780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850C8C2-04C0-4DBF-A8FB-A0B42328AE64}"/>
              </a:ext>
            </a:extLst>
          </p:cNvPr>
          <p:cNvCxnSpPr>
            <a:cxnSpLocks/>
          </p:cNvCxnSpPr>
          <p:nvPr/>
        </p:nvCxnSpPr>
        <p:spPr>
          <a:xfrm>
            <a:off x="756230" y="4011893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BE73F95-0D89-439D-864F-FBA1802C3B5A}"/>
              </a:ext>
            </a:extLst>
          </p:cNvPr>
          <p:cNvCxnSpPr>
            <a:cxnSpLocks/>
          </p:cNvCxnSpPr>
          <p:nvPr/>
        </p:nvCxnSpPr>
        <p:spPr>
          <a:xfrm>
            <a:off x="756230" y="5273629"/>
            <a:ext cx="10713049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Jss\Desktop\선생님 중요한 자료\Untitled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16" y="4049543"/>
            <a:ext cx="1761502" cy="951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con for package com.castsoftware.ibati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93" y="4077447"/>
            <a:ext cx="895402" cy="89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ì´í´ë¦½ì¤ ide ìì´ì½ì ëí ì´ë¯¸ì§ ê²ìê²°ê³¼">
            <a:extLst>
              <a:ext uri="{FF2B5EF4-FFF2-40B4-BE49-F238E27FC236}">
                <a16:creationId xmlns:a16="http://schemas.microsoft.com/office/drawing/2014/main" id="{38937CEA-705C-43CB-A435-A557ACB7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660" y="5430144"/>
            <a:ext cx="727390" cy="72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ë¶í¸ì¤í¸ë© png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93" y="2938042"/>
            <a:ext cx="927872" cy="77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Jss\Desktop\선생님 중요한 자료\Untitled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29" y="1665675"/>
            <a:ext cx="1591778" cy="89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google login pngì ëí ì´ë¯¸ì§ ê²ìê²°ê³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26" y="5367505"/>
            <a:ext cx="774240" cy="77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503054" y="1724629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503054" y="5427042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10831" y="1724629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810831" y="2931644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10831" y="4127627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810831" y="5427042"/>
            <a:ext cx="0" cy="1016712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6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Modeling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논리적 모델링 </a:t>
            </a:r>
            <a:r>
              <a:rPr lang="en-US" altLang="ko-KR" dirty="0"/>
              <a:t>/ </a:t>
            </a:r>
            <a:r>
              <a:rPr lang="ko-KR" altLang="en-US" dirty="0"/>
              <a:t>물리적 모델링 </a:t>
            </a:r>
            <a:r>
              <a:rPr lang="en-US" altLang="ko-KR" dirty="0"/>
              <a:t>/ </a:t>
            </a:r>
            <a:r>
              <a:rPr lang="ko-KR" altLang="en-US" dirty="0"/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41230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38A9C9D-8650-49BC-9C3F-4E402D5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 모델링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56EF84-BF1B-4F31-8A96-6CF6DB715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EC6C-4B6D-4CA4-A11B-BFB3744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13</a:t>
            </a:r>
            <a:endParaRPr lang="ko-KR" altLang="en-US" b="1" dirty="0"/>
          </a:p>
        </p:txBody>
      </p:sp>
      <p:pic>
        <p:nvPicPr>
          <p:cNvPr id="1026" name="Picture 2" descr="C:\Users\Jss\Desktop\선생님 중요한 자료\EXERD\논리모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00" y="1476000"/>
            <a:ext cx="9360000" cy="47232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492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38A9C9D-8650-49BC-9C3F-4E402D5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물리적 모델링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56EF84-BF1B-4F31-8A96-6CF6DB715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EC6C-4B6D-4CA4-A11B-BFB3744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14</a:t>
            </a:r>
            <a:endParaRPr lang="ko-KR" altLang="en-US" b="1" dirty="0"/>
          </a:p>
        </p:txBody>
      </p:sp>
      <p:pic>
        <p:nvPicPr>
          <p:cNvPr id="2050" name="Picture 2" descr="C:\Users\Jss\Desktop\선생님 중요한 자료\EXERD\물리모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00" y="1476000"/>
            <a:ext cx="9360000" cy="47125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35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38A9C9D-8650-49BC-9C3F-4E402D5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56EF84-BF1B-4F31-8A96-6CF6DB715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EC6C-4B6D-4CA4-A11B-BFB3744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15</a:t>
            </a:r>
            <a:endParaRPr lang="ko-KR" altLang="en-US" b="1" dirty="0"/>
          </a:p>
        </p:txBody>
      </p:sp>
      <p:pic>
        <p:nvPicPr>
          <p:cNvPr id="3074" name="Picture 2" descr="excel ìì´ì½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35" y="1390332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7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0723" y="2134393"/>
            <a:ext cx="2908977" cy="41100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기획의도</a:t>
            </a:r>
            <a:endParaRPr lang="en-US" altLang="ko-KR" sz="1400" b="1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벤치마킹 </a:t>
            </a:r>
            <a:r>
              <a:rPr lang="ko-KR" altLang="en-US" sz="1400" b="1" dirty="0" err="1"/>
              <a:t>타겟</a:t>
            </a:r>
            <a:endParaRPr lang="en-US" altLang="ko-KR" sz="1400" b="1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프로젝트 목표</a:t>
            </a:r>
            <a:endParaRPr lang="en-US" altLang="ko-KR" sz="1400" b="1" dirty="0"/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사이트 구성안</a:t>
            </a:r>
            <a:endParaRPr lang="en-US" altLang="ko-KR" sz="2000" b="1" dirty="0"/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400" b="1" dirty="0"/>
              <a:t>UI/UX </a:t>
            </a:r>
            <a:r>
              <a:rPr lang="ko-KR" altLang="en-US" sz="1400" b="1" dirty="0"/>
              <a:t>디자인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스토리 보드</a:t>
            </a:r>
            <a:r>
              <a:rPr lang="en-US" altLang="ko-KR" sz="1400" b="1" dirty="0"/>
              <a:t>)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400" b="1" dirty="0"/>
              <a:t>Site Map</a:t>
            </a:r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주요 사용 기술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예상</a:t>
            </a:r>
            <a:r>
              <a:rPr lang="en-US" altLang="ko-KR" sz="2000" b="1" dirty="0"/>
              <a:t>)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활용 기술 </a:t>
            </a:r>
            <a:r>
              <a:rPr lang="ko-KR" altLang="en-US" sz="1400" b="1" dirty="0" err="1"/>
              <a:t>예상안</a:t>
            </a:r>
            <a:endParaRPr lang="ko-KR" altLang="en-US" sz="14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4273" y="2134393"/>
            <a:ext cx="806450" cy="4114007"/>
          </a:xfrm>
        </p:spPr>
        <p:txBody>
          <a:bodyPr/>
          <a:lstStyle/>
          <a:p>
            <a:r>
              <a:rPr lang="en-US" altLang="ko-KR" sz="2000" b="1" dirty="0"/>
              <a:t>01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" dirty="0"/>
          </a:p>
          <a:p>
            <a:r>
              <a:rPr lang="en-US" altLang="ko-KR" sz="2000" b="1" dirty="0"/>
              <a:t>02</a:t>
            </a:r>
          </a:p>
          <a:p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03</a:t>
            </a: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DB6E099-8948-4046-B164-33469AE068AA}"/>
              </a:ext>
            </a:extLst>
          </p:cNvPr>
          <p:cNvSpPr txBox="1">
            <a:spLocks/>
          </p:cNvSpPr>
          <p:nvPr/>
        </p:nvSpPr>
        <p:spPr>
          <a:xfrm>
            <a:off x="7476448" y="2189137"/>
            <a:ext cx="2908977" cy="4110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+mj-lt"/>
              <a:buNone/>
              <a:defRPr sz="24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b="1" dirty="0"/>
              <a:t>DB Modeling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논리적 모델링</a:t>
            </a:r>
            <a:endParaRPr lang="en-US" altLang="ko-KR" sz="1400" b="1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물리적 모델링</a:t>
            </a:r>
            <a:endParaRPr lang="en-US" altLang="ko-KR" sz="1400" b="1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테이블 명세서</a:t>
            </a:r>
            <a:endParaRPr lang="en-US" altLang="ko-KR" sz="1400" b="1" dirty="0"/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개발 일정</a:t>
            </a:r>
            <a:endParaRPr lang="en-US" altLang="ko-KR" sz="2000" b="1" dirty="0"/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400" b="1" dirty="0"/>
              <a:t>프로젝트 개발일정</a:t>
            </a:r>
            <a:endParaRPr lang="en-US" altLang="ko-KR" sz="1400" b="1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C5DFF40D-D4DA-40D4-871A-1267F357940E}"/>
              </a:ext>
            </a:extLst>
          </p:cNvPr>
          <p:cNvSpPr txBox="1">
            <a:spLocks/>
          </p:cNvSpPr>
          <p:nvPr/>
        </p:nvSpPr>
        <p:spPr>
          <a:xfrm>
            <a:off x="6669998" y="2189137"/>
            <a:ext cx="806450" cy="4114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3600" kern="1200" spc="0">
                <a:solidFill>
                  <a:srgbClr val="F1404B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04</a:t>
            </a:r>
          </a:p>
          <a:p>
            <a:endParaRPr lang="en-US" altLang="ko-KR" sz="2000" dirty="0"/>
          </a:p>
          <a:p>
            <a:endParaRPr lang="en-US" altLang="ko-KR" sz="3200" dirty="0"/>
          </a:p>
          <a:p>
            <a:r>
              <a:rPr lang="en-US" altLang="ko-KR" sz="2000" b="1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543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  <p:bldP spid="4" grpId="0" build="p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개발일정</a:t>
            </a:r>
          </a:p>
        </p:txBody>
      </p:sp>
    </p:spTree>
    <p:extLst>
      <p:ext uri="{BB962C8B-B14F-4D97-AF65-F5344CB8AC3E}">
        <p14:creationId xmlns:p14="http://schemas.microsoft.com/office/powerpoint/2010/main" val="459144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38A9C9D-8650-49BC-9C3F-4E402D5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개발일정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56EF84-BF1B-4F31-8A96-6CF6DB715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EC6C-4B6D-4CA4-A11B-BFB37449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3" name="AutoShape 6" descr="finish white no background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finish white no background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finish white no background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96595" y="2458052"/>
            <a:ext cx="10946765" cy="2262600"/>
            <a:chOff x="-274320" y="2653348"/>
            <a:chExt cx="11589932" cy="2395537"/>
          </a:xfrm>
        </p:grpSpPr>
        <p:pic>
          <p:nvPicPr>
            <p:cNvPr id="1029" name="Picture 5" descr="C:\Users\Jss\Desktop\선생님 중요한 자료\지워도 된다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0"/>
            <a:stretch/>
          </p:blipFill>
          <p:spPr bwMode="auto">
            <a:xfrm>
              <a:off x="2296159" y="2653348"/>
              <a:ext cx="9019453" cy="239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-274320" y="2653348"/>
              <a:ext cx="2570479" cy="293052"/>
            </a:xfrm>
            <a:prstGeom prst="rect">
              <a:avLst/>
            </a:prstGeom>
            <a:solidFill>
              <a:srgbClr val="5A5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37459" y="1728063"/>
            <a:ext cx="546105" cy="859931"/>
            <a:chOff x="1211574" y="1869439"/>
            <a:chExt cx="546105" cy="859931"/>
          </a:xfrm>
        </p:grpSpPr>
        <p:sp>
          <p:nvSpPr>
            <p:cNvPr id="25" name="타원 24"/>
            <p:cNvSpPr/>
            <p:nvPr/>
          </p:nvSpPr>
          <p:spPr>
            <a:xfrm>
              <a:off x="1211574" y="1869439"/>
              <a:ext cx="546105" cy="546105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1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291586" y="2396542"/>
              <a:ext cx="386080" cy="332828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0" y="5750560"/>
            <a:ext cx="12192000" cy="110744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429748" y="1728063"/>
            <a:ext cx="546105" cy="859931"/>
            <a:chOff x="5429748" y="1728063"/>
            <a:chExt cx="546105" cy="859931"/>
          </a:xfrm>
        </p:grpSpPr>
        <p:sp>
          <p:nvSpPr>
            <p:cNvPr id="36" name="타원 35"/>
            <p:cNvSpPr/>
            <p:nvPr/>
          </p:nvSpPr>
          <p:spPr>
            <a:xfrm>
              <a:off x="5429748" y="1728063"/>
              <a:ext cx="546105" cy="546105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2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509760" y="2255166"/>
              <a:ext cx="386080" cy="332828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167768" y="1726039"/>
            <a:ext cx="546105" cy="859931"/>
            <a:chOff x="1211574" y="1869439"/>
            <a:chExt cx="546105" cy="859931"/>
          </a:xfrm>
        </p:grpSpPr>
        <p:sp>
          <p:nvSpPr>
            <p:cNvPr id="39" name="타원 38"/>
            <p:cNvSpPr/>
            <p:nvPr/>
          </p:nvSpPr>
          <p:spPr>
            <a:xfrm>
              <a:off x="1211574" y="1869439"/>
              <a:ext cx="546105" cy="546105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3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1291586" y="2396542"/>
              <a:ext cx="386080" cy="332828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522439" y="3315122"/>
            <a:ext cx="546105" cy="859931"/>
            <a:chOff x="1211574" y="1869439"/>
            <a:chExt cx="546105" cy="859931"/>
          </a:xfrm>
        </p:grpSpPr>
        <p:sp>
          <p:nvSpPr>
            <p:cNvPr id="42" name="타원 41"/>
            <p:cNvSpPr/>
            <p:nvPr/>
          </p:nvSpPr>
          <p:spPr>
            <a:xfrm>
              <a:off x="1211574" y="1869439"/>
              <a:ext cx="546105" cy="546105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5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1291586" y="2396542"/>
              <a:ext cx="386080" cy="332828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973557" y="3315122"/>
            <a:ext cx="546105" cy="859931"/>
            <a:chOff x="1211574" y="1869439"/>
            <a:chExt cx="546105" cy="859931"/>
          </a:xfrm>
        </p:grpSpPr>
        <p:sp>
          <p:nvSpPr>
            <p:cNvPr id="45" name="타원 44"/>
            <p:cNvSpPr/>
            <p:nvPr/>
          </p:nvSpPr>
          <p:spPr>
            <a:xfrm>
              <a:off x="1211574" y="1869439"/>
              <a:ext cx="546105" cy="546105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4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1291586" y="2396542"/>
              <a:ext cx="386080" cy="332828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178560" y="611961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1404B"/>
                </a:solidFill>
                <a:latin typeface="HY견고딕" pitchFamily="18" charset="-127"/>
                <a:ea typeface="HY견고딕" pitchFamily="18" charset="-127"/>
              </a:rPr>
              <a:t>F</a:t>
            </a:r>
            <a:r>
              <a:rPr lang="en-US" altLang="ko-KR" dirty="0" err="1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reSearch</a:t>
            </a:r>
            <a:endParaRPr lang="ko-KR" altLang="en-US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59352" y="6158607"/>
            <a:ext cx="96176" cy="2913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18A098-7A3B-4165-A310-58B2839095E8}"/>
              </a:ext>
            </a:extLst>
          </p:cNvPr>
          <p:cNvSpPr txBox="1"/>
          <p:nvPr/>
        </p:nvSpPr>
        <p:spPr>
          <a:xfrm>
            <a:off x="953646" y="3049565"/>
            <a:ext cx="2764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브레인스토밍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 기술 점검 및 연구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1F48EB-A6CE-4B93-8409-0FB8210CA0C7}"/>
              </a:ext>
            </a:extLst>
          </p:cNvPr>
          <p:cNvSpPr txBox="1"/>
          <p:nvPr/>
        </p:nvSpPr>
        <p:spPr>
          <a:xfrm>
            <a:off x="1005558" y="2707726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BCC65C-5B8E-4E19-8065-E63C8644EB61}"/>
              </a:ext>
            </a:extLst>
          </p:cNvPr>
          <p:cNvSpPr txBox="1"/>
          <p:nvPr/>
        </p:nvSpPr>
        <p:spPr>
          <a:xfrm>
            <a:off x="4645309" y="2751066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퍼블리싱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820063-F9F2-4133-B21A-5F2419632DC2}"/>
              </a:ext>
            </a:extLst>
          </p:cNvPr>
          <p:cNvSpPr txBox="1"/>
          <p:nvPr/>
        </p:nvSpPr>
        <p:spPr>
          <a:xfrm>
            <a:off x="4645310" y="3191373"/>
            <a:ext cx="219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Front-end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 / UX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뷰페이지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코딩 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2B4BF24-81FB-438B-973E-3DBE463F2282}"/>
              </a:ext>
            </a:extLst>
          </p:cNvPr>
          <p:cNvSpPr txBox="1"/>
          <p:nvPr/>
        </p:nvSpPr>
        <p:spPr>
          <a:xfrm>
            <a:off x="8509373" y="2778178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F59783-1F34-49ED-A5BC-0EAD8086416B}"/>
              </a:ext>
            </a:extLst>
          </p:cNvPr>
          <p:cNvSpPr txBox="1"/>
          <p:nvPr/>
        </p:nvSpPr>
        <p:spPr>
          <a:xfrm>
            <a:off x="8509373" y="3143210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Back-end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비즈니스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로직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기능 설계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353E82-1A0F-4A46-B7B3-237ECBC06990}"/>
              </a:ext>
            </a:extLst>
          </p:cNvPr>
          <p:cNvSpPr txBox="1"/>
          <p:nvPr/>
        </p:nvSpPr>
        <p:spPr>
          <a:xfrm>
            <a:off x="3910171" y="4299997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디버깅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리팩토링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519D210-AD85-42E8-815A-32E59572A4DF}"/>
              </a:ext>
            </a:extLst>
          </p:cNvPr>
          <p:cNvSpPr txBox="1"/>
          <p:nvPr/>
        </p:nvSpPr>
        <p:spPr>
          <a:xfrm>
            <a:off x="3892728" y="4656088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개선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뷰페이지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재정비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E2E084-3206-4F5A-9BFA-A08B48724F34}"/>
              </a:ext>
            </a:extLst>
          </p:cNvPr>
          <p:cNvSpPr txBox="1"/>
          <p:nvPr/>
        </p:nvSpPr>
        <p:spPr>
          <a:xfrm>
            <a:off x="7258366" y="4291405"/>
            <a:ext cx="266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79EA3C-CDD7-45C1-AB55-918D343C14A0}"/>
              </a:ext>
            </a:extLst>
          </p:cNvPr>
          <p:cNvSpPr txBox="1"/>
          <p:nvPr/>
        </p:nvSpPr>
        <p:spPr>
          <a:xfrm>
            <a:off x="7306396" y="4632020"/>
            <a:ext cx="400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종합 </a:t>
            </a:r>
            <a:r>
              <a:rPr lang="ko-KR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사항 점검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정리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4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10853"/>
            <a:ext cx="12192000" cy="1295650"/>
          </a:xfrm>
        </p:spPr>
        <p:txBody>
          <a:bodyPr anchor="ctr"/>
          <a:lstStyle/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106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 / </a:t>
            </a:r>
            <a:r>
              <a:rPr lang="ko-KR" altLang="en-US" dirty="0"/>
              <a:t>벤치마킹 </a:t>
            </a:r>
            <a:r>
              <a:rPr lang="ko-KR" altLang="en-US" dirty="0" err="1"/>
              <a:t>타겟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5920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175" y="4514125"/>
            <a:ext cx="6137020" cy="12131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b="1" dirty="0"/>
              <a:t>설문지를 자유롭게 제작</a:t>
            </a:r>
            <a:r>
              <a:rPr lang="en-US" altLang="ko-KR" b="1" dirty="0"/>
              <a:t>, </a:t>
            </a:r>
            <a:r>
              <a:rPr lang="ko-KR" altLang="en-US" b="1" dirty="0"/>
              <a:t>배포</a:t>
            </a:r>
            <a:r>
              <a:rPr lang="en-US" altLang="ko-KR" b="1" dirty="0"/>
              <a:t>, </a:t>
            </a:r>
            <a:r>
              <a:rPr lang="ko-KR" altLang="en-US" b="1" dirty="0"/>
              <a:t>수집이 가능하고</a:t>
            </a:r>
            <a:endParaRPr lang="en-US" altLang="ko-KR" b="1" dirty="0"/>
          </a:p>
          <a:p>
            <a:pPr marL="0" indent="0" algn="ctr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‘</a:t>
            </a:r>
            <a:r>
              <a:rPr lang="ko-KR" altLang="en-US" b="1" dirty="0">
                <a:solidFill>
                  <a:srgbClr val="0070C0"/>
                </a:solidFill>
              </a:rPr>
              <a:t>분석</a:t>
            </a:r>
            <a:r>
              <a:rPr lang="en-US" altLang="ko-KR" b="1" dirty="0">
                <a:solidFill>
                  <a:srgbClr val="0070C0"/>
                </a:solidFill>
              </a:rPr>
              <a:t>’</a:t>
            </a:r>
            <a:r>
              <a:rPr lang="ko-KR" altLang="en-US" b="1" dirty="0"/>
              <a:t>이 가능한 플랫폼</a:t>
            </a: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b="1" smtClean="0"/>
              <a:pPr/>
              <a:t>4</a:t>
            </a:fld>
            <a:endParaRPr lang="ko-KR" altLang="en-US" b="1" dirty="0"/>
          </a:p>
        </p:txBody>
      </p:sp>
      <p:pic>
        <p:nvPicPr>
          <p:cNvPr id="5123" name="Picture 3" descr="C:\Users\Jss\Desktop\선생님 중요한 자료\Untitled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450" y="1800057"/>
            <a:ext cx="2392940" cy="239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1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벤치마킹 </a:t>
            </a:r>
            <a:r>
              <a:rPr lang="ko-KR" altLang="en-US" dirty="0" err="1"/>
              <a:t>타겟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503017" y="5102486"/>
            <a:ext cx="1875558" cy="36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/>
              <a:t>한국 리서치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7783365" y="5102486"/>
            <a:ext cx="1950948" cy="36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ko-KR" altLang="en-US" sz="2400" b="1" dirty="0" err="1"/>
              <a:t>구글</a:t>
            </a:r>
            <a:r>
              <a:rPr lang="ko-KR" altLang="en-US" sz="2400" b="1" dirty="0"/>
              <a:t> 설문지</a:t>
            </a:r>
          </a:p>
        </p:txBody>
      </p:sp>
      <p:pic>
        <p:nvPicPr>
          <p:cNvPr id="1028" name="Picture 4" descr="https://fimg4.pann.com/new/download.jsp?FileID=421499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0" y="3037884"/>
            <a:ext cx="4087158" cy="1409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ì¼:êµ¬ê¸ ì¤ë¬¸ì§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29" y="2731610"/>
            <a:ext cx="2021684" cy="2021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541278"/>
          </a:xfrm>
          <a:prstGeom prst="rect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313057"/>
            <a:ext cx="12192000" cy="544942"/>
          </a:xfrm>
          <a:prstGeom prst="rect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278"/>
            <a:ext cx="12192000" cy="5771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3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벤치마킹 </a:t>
            </a:r>
            <a:r>
              <a:rPr lang="ko-KR" altLang="en-US" dirty="0" err="1"/>
              <a:t>타겟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503017" y="5102486"/>
            <a:ext cx="1875558" cy="36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b="1" dirty="0"/>
              <a:t>한국 리서치</a:t>
            </a:r>
          </a:p>
        </p:txBody>
      </p:sp>
      <p:sp>
        <p:nvSpPr>
          <p:cNvPr id="10" name="내용 개체 틀 5"/>
          <p:cNvSpPr txBox="1">
            <a:spLocks/>
          </p:cNvSpPr>
          <p:nvPr/>
        </p:nvSpPr>
        <p:spPr>
          <a:xfrm>
            <a:off x="7783365" y="5102486"/>
            <a:ext cx="1950948" cy="36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ko-KR" altLang="en-US" sz="2400" b="1" dirty="0" err="1"/>
              <a:t>구글</a:t>
            </a:r>
            <a:r>
              <a:rPr lang="ko-KR" altLang="en-US" sz="2400" b="1" dirty="0"/>
              <a:t> 설문지</a:t>
            </a:r>
          </a:p>
        </p:txBody>
      </p:sp>
      <p:pic>
        <p:nvPicPr>
          <p:cNvPr id="1028" name="Picture 4" descr="https://fimg4.pann.com/new/download.jsp?FileID=421499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0" y="3037884"/>
            <a:ext cx="4087158" cy="1409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ì¼:êµ¬ê¸ ì¤ë¬¸ì§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29" y="2731610"/>
            <a:ext cx="2021684" cy="2021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filesystem:chrome-extension://fdpohaocaechififmbbbbbknoalclacl/persistent/screencapture-docs-google-forms-d-1MDlOhFj4RzwxrQNGoYf0ORoVFe9V5ZofvoMPO5VKGFI-edit-2019-07-05-20_04_26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filesystem:chrome-extension://fdpohaocaechififmbbbbbknoalclacl/persistent/screencapture-docs-google-forms-d-1MDlOhFj4RzwxrQNGoYf0ORoVFe9V5ZofvoMPO5VKGFI-edit-2019-07-05-20_04_26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filesystem:chrome-extension://fdpohaocaechififmbbbbbknoalclacl/persistent/screencapture-docs-google-forms-d-1MDlOhFj4RzwxrQNGoYf0ORoVFe9V5ZofvoMPO5VKGFI-edit-2019-07-05-20_04_26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8" descr="filesystem:chrome-extension://fdpohaocaechififmbbbbbknoalclacl/persistent/screencapture-docs-google-forms-d-1MDlOhFj4RzwxrQNGoYf0ORoVFe9V5ZofvoMPO5VKGFI-edit-2019-07-05-20_04_26.png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 descr="filesystem:chrome-extension://fdpohaocaechififmbbbbbknoalclacl/persistent/screencapture-docs-google-forms-d-1MDlOhFj4RzwxrQNGoYf0ORoVFe9V5ZofvoMPO5VKGFI-edit-2019-07-05-20_04_26.png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5" name="Picture 11" descr="C:\Users\Jss\Desktop\선생님 중요한 자료\구글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14" y="-16653"/>
            <a:ext cx="9992786" cy="70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457200" y="-589280"/>
            <a:ext cx="1651635" cy="8087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76000" y="-416560"/>
            <a:ext cx="1341120" cy="7691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1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409" y="2040207"/>
            <a:ext cx="1808603" cy="15024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유용성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패널이 자유롭게 설문형식을 만들어서 리서치를 진행할 수 있게 하는 것을 목표로 한다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6" name="육각형 5"/>
          <p:cNvSpPr/>
          <p:nvPr/>
        </p:nvSpPr>
        <p:spPr>
          <a:xfrm rot="5400000">
            <a:off x="3553426" y="3773361"/>
            <a:ext cx="2523282" cy="2268636"/>
          </a:xfrm>
          <a:prstGeom prst="hexagon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 rot="5400000">
            <a:off x="4815070" y="1657118"/>
            <a:ext cx="2523282" cy="2268636"/>
          </a:xfrm>
          <a:prstGeom prst="hexagon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 rot="5400000">
            <a:off x="6053562" y="3773361"/>
            <a:ext cx="2523282" cy="2268636"/>
          </a:xfrm>
          <a:prstGeom prst="hexagon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 txBox="1">
            <a:spLocks/>
          </p:cNvSpPr>
          <p:nvPr/>
        </p:nvSpPr>
        <p:spPr>
          <a:xfrm>
            <a:off x="6410901" y="4156450"/>
            <a:ext cx="1808603" cy="150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편의성</a:t>
            </a:r>
          </a:p>
          <a:p>
            <a:pPr marL="0" indent="0">
              <a:buFont typeface="+mj-lt"/>
              <a:buNone/>
            </a:pP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처음부터 모든 형식을 작성할 필요 없이 클릭만으로 손쉽게 설문양식을 작성할 수 있다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77E85D8-5346-4B2A-8A09-3686F9FAA4ED}"/>
              </a:ext>
            </a:extLst>
          </p:cNvPr>
          <p:cNvSpPr txBox="1">
            <a:spLocks/>
          </p:cNvSpPr>
          <p:nvPr/>
        </p:nvSpPr>
        <p:spPr>
          <a:xfrm>
            <a:off x="3910765" y="4156450"/>
            <a:ext cx="1808603" cy="150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AutoNum type="romanUcPeriod"/>
              <a:defRPr sz="20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None/>
              <a:defRPr sz="1600" kern="1200" spc="0">
                <a:solidFill>
                  <a:srgbClr val="252C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rgbClr val="FF0000"/>
                </a:solidFill>
              </a:rPr>
              <a:t>확장성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ko-KR" altLang="en-US" sz="1400" b="1" spc="-150" dirty="0">
                <a:solidFill>
                  <a:schemeClr val="bg1">
                    <a:lumMod val="50000"/>
                  </a:schemeClr>
                </a:solidFill>
              </a:rPr>
              <a:t>작은  여러  통계들의  </a:t>
            </a:r>
            <a:r>
              <a:rPr lang="en-US" altLang="ko-KR" sz="1400" b="1" spc="-15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ko-KR" altLang="en-US" sz="1400" b="1" spc="-150" dirty="0">
                <a:solidFill>
                  <a:schemeClr val="bg1">
                    <a:lumMod val="50000"/>
                  </a:schemeClr>
                </a:solidFill>
              </a:rPr>
              <a:t>정보를 종합하여                  더   크고  확장된  통계   도출 </a:t>
            </a:r>
            <a:endParaRPr lang="en-US" altLang="ko-KR" sz="1400" b="1" spc="-1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1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사이트 구성안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UI/UX </a:t>
            </a:r>
            <a:r>
              <a:rPr lang="ko-KR" altLang="en-US" dirty="0"/>
              <a:t>디자인 </a:t>
            </a:r>
            <a:r>
              <a:rPr lang="en-US" altLang="ko-KR" dirty="0"/>
              <a:t>/ </a:t>
            </a:r>
            <a:r>
              <a:rPr lang="ko-KR" altLang="en-US" dirty="0"/>
              <a:t>사이트 </a:t>
            </a:r>
            <a:r>
              <a:rPr lang="ko-KR" altLang="en-US" dirty="0" err="1"/>
              <a:t>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27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0FAD82-589F-4FDA-A94B-630BF567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r>
              <a:rPr lang="en-US" altLang="ko-KR" dirty="0"/>
              <a:t>(</a:t>
            </a:r>
            <a:r>
              <a:rPr lang="ko-KR" altLang="en-US" dirty="0"/>
              <a:t>스토리보드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44895F8-4AC5-4643-8798-D1E10BAFB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3EA886-A13C-47AC-ABAB-EC9E78382855}"/>
              </a:ext>
            </a:extLst>
          </p:cNvPr>
          <p:cNvCxnSpPr>
            <a:cxnSpLocks/>
          </p:cNvCxnSpPr>
          <p:nvPr/>
        </p:nvCxnSpPr>
        <p:spPr>
          <a:xfrm>
            <a:off x="13640863" y="1907751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ED8D4B4-1AAD-44AD-9092-B66FFDE73E60}"/>
              </a:ext>
            </a:extLst>
          </p:cNvPr>
          <p:cNvCxnSpPr>
            <a:cxnSpLocks/>
          </p:cNvCxnSpPr>
          <p:nvPr/>
        </p:nvCxnSpPr>
        <p:spPr>
          <a:xfrm>
            <a:off x="13640863" y="2495968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058D44-B36F-462B-84A6-C5D38A78CDBB}"/>
              </a:ext>
            </a:extLst>
          </p:cNvPr>
          <p:cNvCxnSpPr>
            <a:cxnSpLocks/>
          </p:cNvCxnSpPr>
          <p:nvPr/>
        </p:nvCxnSpPr>
        <p:spPr>
          <a:xfrm>
            <a:off x="13640863" y="139566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EFB1CA-D38C-47FA-8B1B-4DB52D58F938}"/>
              </a:ext>
            </a:extLst>
          </p:cNvPr>
          <p:cNvCxnSpPr>
            <a:cxnSpLocks/>
          </p:cNvCxnSpPr>
          <p:nvPr/>
        </p:nvCxnSpPr>
        <p:spPr>
          <a:xfrm>
            <a:off x="13665054" y="4669577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0BA2BE5-6EC3-49D3-9DF6-E1BB9246352C}"/>
              </a:ext>
            </a:extLst>
          </p:cNvPr>
          <p:cNvCxnSpPr>
            <a:cxnSpLocks/>
          </p:cNvCxnSpPr>
          <p:nvPr/>
        </p:nvCxnSpPr>
        <p:spPr>
          <a:xfrm>
            <a:off x="18549659" y="2308939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F6F774-7CBF-40B5-A168-9C94E1E56B8B}"/>
              </a:ext>
            </a:extLst>
          </p:cNvPr>
          <p:cNvCxnSpPr>
            <a:cxnSpLocks/>
          </p:cNvCxnSpPr>
          <p:nvPr/>
        </p:nvCxnSpPr>
        <p:spPr>
          <a:xfrm>
            <a:off x="13651496" y="1983884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55B9BF-BEEF-425A-915A-92F673D02E53}"/>
              </a:ext>
            </a:extLst>
          </p:cNvPr>
          <p:cNvCxnSpPr>
            <a:cxnSpLocks/>
          </p:cNvCxnSpPr>
          <p:nvPr/>
        </p:nvCxnSpPr>
        <p:spPr>
          <a:xfrm>
            <a:off x="13658907" y="3382512"/>
            <a:ext cx="0" cy="17736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92">
            <a:extLst>
              <a:ext uri="{FF2B5EF4-FFF2-40B4-BE49-F238E27FC236}">
                <a16:creationId xmlns:a16="http://schemas.microsoft.com/office/drawing/2014/main" id="{119A925D-D356-44E7-878F-2F311C2FD9B3}"/>
              </a:ext>
            </a:extLst>
          </p:cNvPr>
          <p:cNvSpPr/>
          <p:nvPr/>
        </p:nvSpPr>
        <p:spPr>
          <a:xfrm>
            <a:off x="13094139" y="13512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</a:p>
        </p:txBody>
      </p:sp>
      <p:sp>
        <p:nvSpPr>
          <p:cNvPr id="43" name="사각형: 둥근 모서리 96">
            <a:extLst>
              <a:ext uri="{FF2B5EF4-FFF2-40B4-BE49-F238E27FC236}">
                <a16:creationId xmlns:a16="http://schemas.microsoft.com/office/drawing/2014/main" id="{0FD88755-79F9-450B-B94B-D563AF49BDFA}"/>
              </a:ext>
            </a:extLst>
          </p:cNvPr>
          <p:cNvSpPr/>
          <p:nvPr/>
        </p:nvSpPr>
        <p:spPr>
          <a:xfrm>
            <a:off x="13086190" y="647209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실시간정보</a:t>
            </a:r>
          </a:p>
        </p:txBody>
      </p:sp>
      <p:sp>
        <p:nvSpPr>
          <p:cNvPr id="44" name="사각형: 둥근 모서리 97">
            <a:extLst>
              <a:ext uri="{FF2B5EF4-FFF2-40B4-BE49-F238E27FC236}">
                <a16:creationId xmlns:a16="http://schemas.microsoft.com/office/drawing/2014/main" id="{BFBDC5C4-AC7C-425F-B8EE-ABA70268C7C4}"/>
              </a:ext>
            </a:extLst>
          </p:cNvPr>
          <p:cNvSpPr/>
          <p:nvPr/>
        </p:nvSpPr>
        <p:spPr>
          <a:xfrm>
            <a:off x="13086190" y="340903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endParaRPr lang="ko-KR" altLang="en-US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98">
            <a:extLst>
              <a:ext uri="{FF2B5EF4-FFF2-40B4-BE49-F238E27FC236}">
                <a16:creationId xmlns:a16="http://schemas.microsoft.com/office/drawing/2014/main" id="{E7061094-B13D-4241-BF1B-C357083A3E14}"/>
              </a:ext>
            </a:extLst>
          </p:cNvPr>
          <p:cNvSpPr/>
          <p:nvPr/>
        </p:nvSpPr>
        <p:spPr>
          <a:xfrm>
            <a:off x="13107697" y="2121205"/>
            <a:ext cx="1114714" cy="41085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</a:t>
            </a:r>
          </a:p>
        </p:txBody>
      </p:sp>
      <p:sp>
        <p:nvSpPr>
          <p:cNvPr id="47" name="사각형: 둥근 모서리 102">
            <a:extLst>
              <a:ext uri="{FF2B5EF4-FFF2-40B4-BE49-F238E27FC236}">
                <a16:creationId xmlns:a16="http://schemas.microsoft.com/office/drawing/2014/main" id="{FD4ECE3A-091A-40B3-A726-0A77341D4084}"/>
              </a:ext>
            </a:extLst>
          </p:cNvPr>
          <p:cNvSpPr/>
          <p:nvPr/>
        </p:nvSpPr>
        <p:spPr>
          <a:xfrm>
            <a:off x="13107697" y="297089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정보수정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사각형: 둥근 모서리 103">
            <a:extLst>
              <a:ext uri="{FF2B5EF4-FFF2-40B4-BE49-F238E27FC236}">
                <a16:creationId xmlns:a16="http://schemas.microsoft.com/office/drawing/2014/main" id="{0982612B-FE18-41A0-9534-A79FAADF4A78}"/>
              </a:ext>
            </a:extLst>
          </p:cNvPr>
          <p:cNvSpPr/>
          <p:nvPr/>
        </p:nvSpPr>
        <p:spPr>
          <a:xfrm>
            <a:off x="13083506" y="1843718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Wishlist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사각형: 둥근 모서리 104">
            <a:extLst>
              <a:ext uri="{FF2B5EF4-FFF2-40B4-BE49-F238E27FC236}">
                <a16:creationId xmlns:a16="http://schemas.microsoft.com/office/drawing/2014/main" id="{4BFF08C4-B7C8-4AAC-B118-B60E761CE669}"/>
              </a:ext>
            </a:extLst>
          </p:cNvPr>
          <p:cNvSpPr/>
          <p:nvPr/>
        </p:nvSpPr>
        <p:spPr>
          <a:xfrm>
            <a:off x="13107697" y="4147327"/>
            <a:ext cx="1114714" cy="510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글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</a:p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목록</a:t>
            </a:r>
          </a:p>
        </p:txBody>
      </p:sp>
      <p:sp>
        <p:nvSpPr>
          <p:cNvPr id="50" name="사각형: 둥근 모서리 105">
            <a:extLst>
              <a:ext uri="{FF2B5EF4-FFF2-40B4-BE49-F238E27FC236}">
                <a16:creationId xmlns:a16="http://schemas.microsoft.com/office/drawing/2014/main" id="{B2C6BE95-6FD5-4D33-A332-02F3E8D55CF1}"/>
              </a:ext>
            </a:extLst>
          </p:cNvPr>
          <p:cNvSpPr/>
          <p:nvPr/>
        </p:nvSpPr>
        <p:spPr>
          <a:xfrm>
            <a:off x="13101293" y="4258723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이용안내</a:t>
            </a:r>
          </a:p>
        </p:txBody>
      </p:sp>
      <p:sp>
        <p:nvSpPr>
          <p:cNvPr id="51" name="사각형: 둥근 모서리 106">
            <a:extLst>
              <a:ext uri="{FF2B5EF4-FFF2-40B4-BE49-F238E27FC236}">
                <a16:creationId xmlns:a16="http://schemas.microsoft.com/office/drawing/2014/main" id="{DD320C1B-23C1-426A-9993-97BF888CBE7C}"/>
              </a:ext>
            </a:extLst>
          </p:cNvPr>
          <p:cNvSpPr/>
          <p:nvPr/>
        </p:nvSpPr>
        <p:spPr>
          <a:xfrm>
            <a:off x="13084848" y="2673331"/>
            <a:ext cx="1114714" cy="4066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건의</a:t>
            </a:r>
          </a:p>
        </p:txBody>
      </p:sp>
      <p:sp>
        <p:nvSpPr>
          <p:cNvPr id="52" name="사각형: 둥근 모서리 108">
            <a:extLst>
              <a:ext uri="{FF2B5EF4-FFF2-40B4-BE49-F238E27FC236}">
                <a16:creationId xmlns:a16="http://schemas.microsoft.com/office/drawing/2014/main" id="{DC7DCA2A-5ABB-42EE-9BD2-39FD0EAABCCB}"/>
              </a:ext>
            </a:extLst>
          </p:cNvPr>
          <p:cNvSpPr/>
          <p:nvPr/>
        </p:nvSpPr>
        <p:spPr>
          <a:xfrm>
            <a:off x="13086190" y="11621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</a:p>
        </p:txBody>
      </p:sp>
      <p:sp>
        <p:nvSpPr>
          <p:cNvPr id="53" name="사각형: 둥근 모서리 109">
            <a:extLst>
              <a:ext uri="{FF2B5EF4-FFF2-40B4-BE49-F238E27FC236}">
                <a16:creationId xmlns:a16="http://schemas.microsoft.com/office/drawing/2014/main" id="{3478E5A5-3B90-4513-B5C0-89EEE65255B8}"/>
              </a:ext>
            </a:extLst>
          </p:cNvPr>
          <p:cNvSpPr/>
          <p:nvPr/>
        </p:nvSpPr>
        <p:spPr>
          <a:xfrm>
            <a:off x="13107697" y="3847869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</a:p>
        </p:txBody>
      </p:sp>
      <p:sp>
        <p:nvSpPr>
          <p:cNvPr id="54" name="사각형: 둥근 모서리 110">
            <a:extLst>
              <a:ext uri="{FF2B5EF4-FFF2-40B4-BE49-F238E27FC236}">
                <a16:creationId xmlns:a16="http://schemas.microsoft.com/office/drawing/2014/main" id="{A271257C-ED9B-4312-8A96-5F57CCE5EDCE}"/>
              </a:ext>
            </a:extLst>
          </p:cNvPr>
          <p:cNvSpPr/>
          <p:nvPr/>
        </p:nvSpPr>
        <p:spPr>
          <a:xfrm>
            <a:off x="13083506" y="2290541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후기게시판</a:t>
            </a:r>
          </a:p>
        </p:txBody>
      </p:sp>
      <p:sp>
        <p:nvSpPr>
          <p:cNvPr id="57" name="사각형: 둥근 모서리 115">
            <a:extLst>
              <a:ext uri="{FF2B5EF4-FFF2-40B4-BE49-F238E27FC236}">
                <a16:creationId xmlns:a16="http://schemas.microsoft.com/office/drawing/2014/main" id="{C000D4DA-F32F-489F-8AA1-A414E264F137}"/>
              </a:ext>
            </a:extLst>
          </p:cNvPr>
          <p:cNvSpPr/>
          <p:nvPr/>
        </p:nvSpPr>
        <p:spPr>
          <a:xfrm>
            <a:off x="13083506" y="1496897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핫딜</a:t>
            </a:r>
          </a:p>
        </p:txBody>
      </p:sp>
      <p:sp>
        <p:nvSpPr>
          <p:cNvPr id="58" name="사각형: 둥근 모서리 116">
            <a:extLst>
              <a:ext uri="{FF2B5EF4-FFF2-40B4-BE49-F238E27FC236}">
                <a16:creationId xmlns:a16="http://schemas.microsoft.com/office/drawing/2014/main" id="{D4D3E3CF-73B1-45E7-9DEB-96C316E02E1C}"/>
              </a:ext>
            </a:extLst>
          </p:cNvPr>
          <p:cNvSpPr/>
          <p:nvPr/>
        </p:nvSpPr>
        <p:spPr>
          <a:xfrm>
            <a:off x="13094140" y="1488576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글</a:t>
            </a:r>
          </a:p>
        </p:txBody>
      </p:sp>
      <p:sp>
        <p:nvSpPr>
          <p:cNvPr id="59" name="사각형: 둥근 모서리 117">
            <a:extLst>
              <a:ext uri="{FF2B5EF4-FFF2-40B4-BE49-F238E27FC236}">
                <a16:creationId xmlns:a16="http://schemas.microsoft.com/office/drawing/2014/main" id="{8EC9B944-3AB1-457E-9DF9-EF621C5D6474}"/>
              </a:ext>
            </a:extLst>
          </p:cNvPr>
          <p:cNvSpPr/>
          <p:nvPr/>
        </p:nvSpPr>
        <p:spPr>
          <a:xfrm>
            <a:off x="13083506" y="1007964"/>
            <a:ext cx="1114714" cy="41085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댓글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0B15A4-0E8B-4932-9D7C-B70F9F4D0EA3}"/>
              </a:ext>
            </a:extLst>
          </p:cNvPr>
          <p:cNvCxnSpPr>
            <a:stCxn id="43" idx="2"/>
            <a:endCxn id="57" idx="0"/>
          </p:cNvCxnSpPr>
          <p:nvPr/>
        </p:nvCxnSpPr>
        <p:spPr>
          <a:xfrm flipH="1">
            <a:off x="13640863" y="1058063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1D2E5F9-EA72-4DE6-B38F-FF64761B5367}"/>
              </a:ext>
            </a:extLst>
          </p:cNvPr>
          <p:cNvCxnSpPr/>
          <p:nvPr/>
        </p:nvCxnSpPr>
        <p:spPr>
          <a:xfrm flipH="1">
            <a:off x="13640863" y="54597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2993C70-3216-48CA-A86B-517BAB5DA31A}"/>
              </a:ext>
            </a:extLst>
          </p:cNvPr>
          <p:cNvCxnSpPr/>
          <p:nvPr/>
        </p:nvCxnSpPr>
        <p:spPr>
          <a:xfrm flipH="1">
            <a:off x="13662370" y="381988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B6F80CA-A38F-4E4D-9407-4B5FDADDF055}"/>
              </a:ext>
            </a:extLst>
          </p:cNvPr>
          <p:cNvCxnSpPr/>
          <p:nvPr/>
        </p:nvCxnSpPr>
        <p:spPr>
          <a:xfrm flipH="1">
            <a:off x="13658907" y="2532059"/>
            <a:ext cx="2684" cy="438834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슬라이드 번호 개체 틀 4">
            <a:extLst>
              <a:ext uri="{FF2B5EF4-FFF2-40B4-BE49-F238E27FC236}">
                <a16:creationId xmlns:a16="http://schemas.microsoft.com/office/drawing/2014/main" id="{375783AA-AE15-403C-9E8F-53CE3246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/>
          <a:p>
            <a:r>
              <a:rPr lang="en-US" altLang="ko-KR" b="1" dirty="0"/>
              <a:t>8-1</a:t>
            </a:r>
            <a:endParaRPr lang="ko-KR" altLang="en-US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A0D1CAEB-9F64-47E9-A543-8CA19C9C2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26299"/>
              </p:ext>
            </p:extLst>
          </p:nvPr>
        </p:nvGraphicFramePr>
        <p:xfrm>
          <a:off x="1383323" y="1213391"/>
          <a:ext cx="10726616" cy="1280160"/>
        </p:xfrm>
        <a:graphic>
          <a:graphicData uri="http://schemas.openxmlformats.org/drawingml/2006/table">
            <a:tbl>
              <a:tblPr/>
              <a:tblGrid>
                <a:gridCol w="1211246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3426405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1254894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268183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744569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407665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60661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35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43443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FreSearch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19.7.8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27C03135-2D3E-4EE6-BADD-F8D360B52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44873"/>
              </p:ext>
            </p:extLst>
          </p:nvPr>
        </p:nvGraphicFramePr>
        <p:xfrm>
          <a:off x="1388603" y="2486302"/>
          <a:ext cx="10721336" cy="3715206"/>
        </p:xfrm>
        <a:graphic>
          <a:graphicData uri="http://schemas.openxmlformats.org/drawingml/2006/table">
            <a:tbl>
              <a:tblPr/>
              <a:tblGrid>
                <a:gridCol w="8570161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151175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288824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34263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 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#1.Member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클릭  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창으로 이동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Search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클릭                   검색 창 활성화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각 탭에 게시물 클릭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해당 게시물로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grpSp>
        <p:nvGrpSpPr>
          <p:cNvPr id="83" name="그룹 82">
            <a:extLst>
              <a:ext uri="{FF2B5EF4-FFF2-40B4-BE49-F238E27FC236}">
                <a16:creationId xmlns:a16="http://schemas.microsoft.com/office/drawing/2014/main" id="{680E2DAE-A9E1-42B7-9BD6-B99F94E247A0}"/>
              </a:ext>
            </a:extLst>
          </p:cNvPr>
          <p:cNvGrpSpPr/>
          <p:nvPr/>
        </p:nvGrpSpPr>
        <p:grpSpPr>
          <a:xfrm>
            <a:off x="1523999" y="2547436"/>
            <a:ext cx="8276493" cy="3548564"/>
            <a:chOff x="758413" y="1559859"/>
            <a:chExt cx="8633013" cy="498078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A7620E1-5677-4D73-93AE-959E36B0843B}"/>
                </a:ext>
              </a:extLst>
            </p:cNvPr>
            <p:cNvSpPr/>
            <p:nvPr/>
          </p:nvSpPr>
          <p:spPr>
            <a:xfrm>
              <a:off x="758413" y="1559859"/>
              <a:ext cx="8633013" cy="4980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94E2632-E858-4683-B6A3-1F911C4A4054}"/>
                </a:ext>
              </a:extLst>
            </p:cNvPr>
            <p:cNvSpPr/>
            <p:nvPr/>
          </p:nvSpPr>
          <p:spPr>
            <a:xfrm>
              <a:off x="917005" y="2044855"/>
              <a:ext cx="8296093" cy="6277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12FA62F-ACF9-4DBB-9C60-3F7662866FCE}"/>
                </a:ext>
              </a:extLst>
            </p:cNvPr>
            <p:cNvSpPr/>
            <p:nvPr/>
          </p:nvSpPr>
          <p:spPr>
            <a:xfrm>
              <a:off x="1732517" y="2159299"/>
              <a:ext cx="1148908" cy="44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LOGO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1ED474A-99FF-4CF6-8210-FD05AE6A3395}"/>
                </a:ext>
              </a:extLst>
            </p:cNvPr>
            <p:cNvSpPr/>
            <p:nvPr/>
          </p:nvSpPr>
          <p:spPr>
            <a:xfrm>
              <a:off x="913838" y="5984741"/>
              <a:ext cx="8299260" cy="455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Footer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065CD6F-D508-459C-BD5B-3E6539E9E741}"/>
                </a:ext>
              </a:extLst>
            </p:cNvPr>
            <p:cNvSpPr/>
            <p:nvPr/>
          </p:nvSpPr>
          <p:spPr>
            <a:xfrm>
              <a:off x="1732517" y="2808962"/>
              <a:ext cx="6684805" cy="30005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1707B0D-2C40-460A-A757-1EB714910F9B}"/>
                </a:ext>
              </a:extLst>
            </p:cNvPr>
            <p:cNvSpPr/>
            <p:nvPr/>
          </p:nvSpPr>
          <p:spPr>
            <a:xfrm>
              <a:off x="917005" y="2808962"/>
              <a:ext cx="656921" cy="30005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AD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17D47CF-767E-458D-8834-B8330D760A0E}"/>
                </a:ext>
              </a:extLst>
            </p:cNvPr>
            <p:cNvSpPr/>
            <p:nvPr/>
          </p:nvSpPr>
          <p:spPr>
            <a:xfrm>
              <a:off x="3040016" y="2159299"/>
              <a:ext cx="5377305" cy="44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Navigation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42482F-F584-4791-8F97-D91359DAB27E}"/>
                </a:ext>
              </a:extLst>
            </p:cNvPr>
            <p:cNvSpPr/>
            <p:nvPr/>
          </p:nvSpPr>
          <p:spPr>
            <a:xfrm>
              <a:off x="1890585" y="2919745"/>
              <a:ext cx="6368668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Key</a:t>
              </a: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  <a:r>
                <a:rPr lang="en-US" altLang="ko-KR" sz="1300" dirty="0">
                  <a:solidFill>
                    <a:srgbClr val="000000"/>
                  </a:solidFill>
                </a:rPr>
                <a:t>Visual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83079F2-7951-43DD-8D80-79BD2DCAC3AD}"/>
                </a:ext>
              </a:extLst>
            </p:cNvPr>
            <p:cNvSpPr/>
            <p:nvPr/>
          </p:nvSpPr>
          <p:spPr>
            <a:xfrm>
              <a:off x="913838" y="1677804"/>
              <a:ext cx="8296093" cy="298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8FBFCB6-5601-4DAB-A66F-6EC1745AB707}"/>
                </a:ext>
              </a:extLst>
            </p:cNvPr>
            <p:cNvSpPr/>
            <p:nvPr/>
          </p:nvSpPr>
          <p:spPr>
            <a:xfrm>
              <a:off x="6730091" y="1723170"/>
              <a:ext cx="805291" cy="2208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Member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4C6E710-73A3-4E42-A2C5-EAAF6476F715}"/>
                </a:ext>
              </a:extLst>
            </p:cNvPr>
            <p:cNvSpPr/>
            <p:nvPr/>
          </p:nvSpPr>
          <p:spPr>
            <a:xfrm>
              <a:off x="7623225" y="1717166"/>
              <a:ext cx="805291" cy="2205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Search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9471C10-F1FD-44EC-A2F1-C5008218C469}"/>
                </a:ext>
              </a:extLst>
            </p:cNvPr>
            <p:cNvSpPr/>
            <p:nvPr/>
          </p:nvSpPr>
          <p:spPr>
            <a:xfrm>
              <a:off x="1887972" y="4845024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자유게시판</a:t>
              </a:r>
              <a:endParaRPr lang="en-US" altLang="ko-KR" sz="1300" dirty="0">
                <a:solidFill>
                  <a:srgbClr val="000000"/>
                </a:solidFill>
              </a:endParaRPr>
            </a:p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TOP 5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C542934-6913-45AA-B80A-FC5FC6705EAC}"/>
                </a:ext>
              </a:extLst>
            </p:cNvPr>
            <p:cNvSpPr/>
            <p:nvPr/>
          </p:nvSpPr>
          <p:spPr>
            <a:xfrm>
              <a:off x="1890217" y="3889173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공지사항</a:t>
              </a:r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E148C07-CAC1-4AF2-B698-88188409E8DF}"/>
                </a:ext>
              </a:extLst>
            </p:cNvPr>
            <p:cNvSpPr/>
            <p:nvPr/>
          </p:nvSpPr>
          <p:spPr>
            <a:xfrm>
              <a:off x="4084042" y="3900165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이벤트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CE3E0E4-954F-4AF1-A2B4-EAC4D5266C65}"/>
                </a:ext>
              </a:extLst>
            </p:cNvPr>
            <p:cNvSpPr/>
            <p:nvPr/>
          </p:nvSpPr>
          <p:spPr>
            <a:xfrm>
              <a:off x="4081466" y="4841171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통계</a:t>
              </a:r>
              <a:endParaRPr lang="en-US" altLang="ko-KR" sz="1300" dirty="0">
                <a:solidFill>
                  <a:srgbClr val="000000"/>
                </a:solidFill>
              </a:endParaRPr>
            </a:p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TOP</a:t>
              </a:r>
              <a:r>
                <a:rPr lang="en-US" altLang="ko-KR" dirty="0">
                  <a:solidFill>
                    <a:srgbClr val="000000"/>
                  </a:solidFill>
                </a:rPr>
                <a:t> </a:t>
              </a:r>
              <a:r>
                <a:rPr lang="en-US" altLang="ko-KR" sz="1300" dirty="0">
                  <a:solidFill>
                    <a:srgbClr val="000000"/>
                  </a:solidFill>
                </a:rPr>
                <a:t>5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61F491F-135D-4A68-8B68-68322B73FF66}"/>
                </a:ext>
              </a:extLst>
            </p:cNvPr>
            <p:cNvSpPr/>
            <p:nvPr/>
          </p:nvSpPr>
          <p:spPr>
            <a:xfrm>
              <a:off x="6272348" y="3900165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리서치</a:t>
              </a:r>
              <a:endParaRPr lang="en-US" altLang="ko-KR" sz="1300" dirty="0">
                <a:solidFill>
                  <a:srgbClr val="000000"/>
                </a:solidFill>
              </a:endParaRPr>
            </a:p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참여</a:t>
              </a:r>
              <a:r>
                <a:rPr lang="en-US" altLang="ko-KR" sz="1300" dirty="0">
                  <a:solidFill>
                    <a:srgbClr val="000000"/>
                  </a:solidFill>
                </a:rPr>
                <a:t>/</a:t>
              </a:r>
              <a:r>
                <a:rPr lang="ko-KR" altLang="en-US" sz="1300" dirty="0">
                  <a:solidFill>
                    <a:srgbClr val="000000"/>
                  </a:solidFill>
                </a:rPr>
                <a:t>내역</a:t>
              </a:r>
              <a:endParaRPr lang="en-US" altLang="ko-KR" sz="1300" dirty="0">
                <a:solidFill>
                  <a:srgbClr val="000000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D73C053-5ACE-4BB2-BC03-695BD87BD0D1}"/>
                </a:ext>
              </a:extLst>
            </p:cNvPr>
            <p:cNvSpPr/>
            <p:nvPr/>
          </p:nvSpPr>
          <p:spPr>
            <a:xfrm>
              <a:off x="6272348" y="4856016"/>
              <a:ext cx="1986905" cy="887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000000"/>
                  </a:solidFill>
                </a:rPr>
                <a:t>패널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  <a:r>
                <a:rPr lang="ko-KR" altLang="en-US" sz="1300" dirty="0">
                  <a:solidFill>
                    <a:srgbClr val="000000"/>
                  </a:solidFill>
                </a:rPr>
                <a:t>신청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713E0D7-5262-4237-924F-AE6DB6CF37EC}"/>
                </a:ext>
              </a:extLst>
            </p:cNvPr>
            <p:cNvSpPr/>
            <p:nvPr/>
          </p:nvSpPr>
          <p:spPr>
            <a:xfrm>
              <a:off x="8551261" y="2808961"/>
              <a:ext cx="656921" cy="30005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rgbClr val="000000"/>
                  </a:solidFill>
                </a:rPr>
                <a:t>AD</a:t>
              </a:r>
              <a:endParaRPr lang="ko-KR" altLang="en-US" sz="13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776</Words>
  <Application>Microsoft Office PowerPoint</Application>
  <PresentationFormat>와이드스크린</PresentationFormat>
  <Paragraphs>407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AppleSDGothicNeoM00</vt:lpstr>
      <vt:lpstr>HY견고딕</vt:lpstr>
      <vt:lpstr>나눔스퀘어</vt:lpstr>
      <vt:lpstr>나눔스퀘어 Bold</vt:lpstr>
      <vt:lpstr>나눔스퀘어 ExtraBold</vt:lpstr>
      <vt:lpstr>맑은 고딕</vt:lpstr>
      <vt:lpstr>한둥근체 돋움</vt:lpstr>
      <vt:lpstr>한둥근체 제목</vt:lpstr>
      <vt:lpstr>Arial</vt:lpstr>
      <vt:lpstr>Wingdings</vt:lpstr>
      <vt:lpstr>Office 테마</vt:lpstr>
      <vt:lpstr>FreSearch</vt:lpstr>
      <vt:lpstr>PowerPoint 프레젠테이션</vt:lpstr>
      <vt:lpstr>프로젝트 개요</vt:lpstr>
      <vt:lpstr>기획의도</vt:lpstr>
      <vt:lpstr>벤치마킹 타겟</vt:lpstr>
      <vt:lpstr>벤치마킹 타겟</vt:lpstr>
      <vt:lpstr>프로젝트 목표</vt:lpstr>
      <vt:lpstr>사이트 구성안</vt:lpstr>
      <vt:lpstr>UI/UX 디자인(스토리보드)</vt:lpstr>
      <vt:lpstr>UI/UX 디자인(스토리보드)</vt:lpstr>
      <vt:lpstr>UI/UX 디자인(스토리보드)</vt:lpstr>
      <vt:lpstr>UI/UX 디자인(스토리보드)</vt:lpstr>
      <vt:lpstr>Site Map</vt:lpstr>
      <vt:lpstr>주요 사용기술(예상)</vt:lpstr>
      <vt:lpstr>활용 기술 예상안</vt:lpstr>
      <vt:lpstr>DB Modeling</vt:lpstr>
      <vt:lpstr>논리적 모델링</vt:lpstr>
      <vt:lpstr>물리적 모델링</vt:lpstr>
      <vt:lpstr>테이블 명세서</vt:lpstr>
      <vt:lpstr>개발일정</vt:lpstr>
      <vt:lpstr>프로젝트 개발일정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skcjf920@naver.com</cp:lastModifiedBy>
  <cp:revision>269</cp:revision>
  <dcterms:created xsi:type="dcterms:W3CDTF">2017-09-02T05:32:31Z</dcterms:created>
  <dcterms:modified xsi:type="dcterms:W3CDTF">2019-07-08T06:15:26Z</dcterms:modified>
</cp:coreProperties>
</file>